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0" r:id="rId5"/>
    <p:sldId id="265" r:id="rId6"/>
    <p:sldId id="262" r:id="rId7"/>
    <p:sldId id="266" r:id="rId8"/>
    <p:sldId id="259" r:id="rId9"/>
    <p:sldId id="263" r:id="rId10"/>
    <p:sldId id="264" r:id="rId11"/>
    <p:sldId id="261" r:id="rId12"/>
    <p:sldId id="267" r:id="rId13"/>
    <p:sldId id="268" r:id="rId14"/>
    <p:sldId id="269" r:id="rId15"/>
    <p:sldId id="270" r:id="rId16"/>
    <p:sldId id="271" r:id="rId17"/>
    <p:sldId id="272" r:id="rId18"/>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1525" autoAdjust="0"/>
  </p:normalViewPr>
  <p:slideViewPr>
    <p:cSldViewPr>
      <p:cViewPr varScale="1">
        <p:scale>
          <a:sx n="106" d="100"/>
          <a:sy n="106" d="100"/>
        </p:scale>
        <p:origin x="-1752"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15" name="Prostokąt zaokrąglony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Prostokąt zaokrąglony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Tytuł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pl-PL"/>
              <a:t>Kliknij, aby edytować styl</a:t>
            </a:r>
            <a:endParaRPr kumimoji="0" lang="en-US"/>
          </a:p>
        </p:txBody>
      </p:sp>
      <p:sp>
        <p:nvSpPr>
          <p:cNvPr id="20" name="Podtytuł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pl-PL"/>
              <a:t>Kliknij, aby edytować styl wzorca podtytułu</a:t>
            </a:r>
            <a:endParaRPr kumimoji="0" lang="en-US"/>
          </a:p>
        </p:txBody>
      </p:sp>
      <p:sp>
        <p:nvSpPr>
          <p:cNvPr id="19" name="Symbol zastępczy daty 18"/>
          <p:cNvSpPr>
            <a:spLocks noGrp="1"/>
          </p:cNvSpPr>
          <p:nvPr>
            <p:ph type="dt" sz="half" idx="10"/>
          </p:nvPr>
        </p:nvSpPr>
        <p:spPr/>
        <p:txBody>
          <a:bodyPr/>
          <a:lstStyle/>
          <a:p>
            <a:fld id="{66221E02-25CB-4963-84BC-0813985E7D90}" type="datetimeFigureOut">
              <a:rPr lang="pl-PL" smtClean="0"/>
              <a:pPr/>
              <a:t>2021-08-26</a:t>
            </a:fld>
            <a:endParaRPr lang="pl-PL"/>
          </a:p>
        </p:txBody>
      </p:sp>
      <p:sp>
        <p:nvSpPr>
          <p:cNvPr id="8" name="Symbol zastępczy stopki 7"/>
          <p:cNvSpPr>
            <a:spLocks noGrp="1"/>
          </p:cNvSpPr>
          <p:nvPr>
            <p:ph type="ftr" sz="quarter" idx="11"/>
          </p:nvPr>
        </p:nvSpPr>
        <p:spPr/>
        <p:txBody>
          <a:bodyPr/>
          <a:lstStyle/>
          <a:p>
            <a:endParaRPr lang="pl-PL"/>
          </a:p>
        </p:txBody>
      </p:sp>
      <p:sp>
        <p:nvSpPr>
          <p:cNvPr id="11" name="Symbol zastępczy numeru slajdu 10"/>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a:xfrm>
            <a:off x="502920" y="4983480"/>
            <a:ext cx="8183880" cy="1051560"/>
          </a:xfrm>
        </p:spPr>
        <p:txBody>
          <a:bodyPr/>
          <a:lstStyle/>
          <a:p>
            <a:r>
              <a:rPr kumimoji="0" lang="pl-PL"/>
              <a:t>Kliknij, aby edytować styl</a:t>
            </a:r>
            <a:endParaRPr kumimoji="0" lang="en-US"/>
          </a:p>
        </p:txBody>
      </p:sp>
      <p:sp>
        <p:nvSpPr>
          <p:cNvPr id="3" name="Symbol zastępczy tytułu pionowego 2"/>
          <p:cNvSpPr>
            <a:spLocks noGrp="1"/>
          </p:cNvSpPr>
          <p:nvPr>
            <p:ph type="body" orient="vert" idx="1"/>
          </p:nvPr>
        </p:nvSpPr>
        <p:spPr>
          <a:xfrm>
            <a:off x="502920" y="530352"/>
            <a:ext cx="8183880" cy="4187952"/>
          </a:xfrm>
        </p:spPr>
        <p:txBody>
          <a:bodyPr vert="eaVert"/>
          <a:lstStyle/>
          <a:p>
            <a:pPr lvl="0" eaLnBrk="1" latinLnBrk="0" hangingPunct="1"/>
            <a:r>
              <a:rPr lang="pl-PL"/>
              <a:t>Kliknij, aby edytować style wzorca tekstu</a:t>
            </a:r>
          </a:p>
          <a:p>
            <a:pPr lvl="1" eaLnBrk="1" latinLnBrk="0" hangingPunct="1"/>
            <a:r>
              <a:rPr lang="pl-PL"/>
              <a:t>Drugi poziom</a:t>
            </a:r>
          </a:p>
          <a:p>
            <a:pPr lvl="2" eaLnBrk="1" latinLnBrk="0" hangingPunct="1"/>
            <a:r>
              <a:rPr lang="pl-PL"/>
              <a:t>Trzeci poziom</a:t>
            </a:r>
          </a:p>
          <a:p>
            <a:pPr lvl="3" eaLnBrk="1" latinLnBrk="0" hangingPunct="1"/>
            <a:r>
              <a:rPr lang="pl-PL"/>
              <a:t>Czwarty poziom</a:t>
            </a:r>
          </a:p>
          <a:p>
            <a:pPr lvl="4" eaLnBrk="1" latinLnBrk="0" hangingPunct="1"/>
            <a:r>
              <a:rPr lang="pl-PL"/>
              <a:t>Piąty poziom</a:t>
            </a:r>
            <a:endParaRPr kumimoji="0" lang="en-US"/>
          </a:p>
        </p:txBody>
      </p:sp>
      <p:sp>
        <p:nvSpPr>
          <p:cNvPr id="4" name="Symbol zastępczy daty 3"/>
          <p:cNvSpPr>
            <a:spLocks noGrp="1"/>
          </p:cNvSpPr>
          <p:nvPr>
            <p:ph type="dt" sz="half" idx="10"/>
          </p:nvPr>
        </p:nvSpPr>
        <p:spPr/>
        <p:txBody>
          <a:bodyPr/>
          <a:lstStyle/>
          <a:p>
            <a:fld id="{66221E02-25CB-4963-84BC-0813985E7D90}" type="datetimeFigureOut">
              <a:rPr lang="pl-PL" smtClean="0"/>
              <a:pPr/>
              <a:t>2021-08-26</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533404"/>
            <a:ext cx="1981200" cy="5257799"/>
          </a:xfrm>
        </p:spPr>
        <p:txBody>
          <a:bodyPr vert="eaVert"/>
          <a:lstStyle/>
          <a:p>
            <a:r>
              <a:rPr kumimoji="0" lang="pl-PL"/>
              <a:t>Kliknij, aby edytować styl</a:t>
            </a:r>
            <a:endParaRPr kumimoji="0" lang="en-US"/>
          </a:p>
        </p:txBody>
      </p:sp>
      <p:sp>
        <p:nvSpPr>
          <p:cNvPr id="3" name="Symbol zastępczy tytułu pionowego 2"/>
          <p:cNvSpPr>
            <a:spLocks noGrp="1"/>
          </p:cNvSpPr>
          <p:nvPr>
            <p:ph type="body" orient="vert" idx="1"/>
          </p:nvPr>
        </p:nvSpPr>
        <p:spPr>
          <a:xfrm>
            <a:off x="533400" y="533402"/>
            <a:ext cx="5943600" cy="5257801"/>
          </a:xfrm>
        </p:spPr>
        <p:txBody>
          <a:bodyPr vert="eaVert"/>
          <a:lstStyle/>
          <a:p>
            <a:pPr lvl="0" eaLnBrk="1" latinLnBrk="0" hangingPunct="1"/>
            <a:r>
              <a:rPr lang="pl-PL"/>
              <a:t>Kliknij, aby edytować style wzorca tekstu</a:t>
            </a:r>
          </a:p>
          <a:p>
            <a:pPr lvl="1" eaLnBrk="1" latinLnBrk="0" hangingPunct="1"/>
            <a:r>
              <a:rPr lang="pl-PL"/>
              <a:t>Drugi poziom</a:t>
            </a:r>
          </a:p>
          <a:p>
            <a:pPr lvl="2" eaLnBrk="1" latinLnBrk="0" hangingPunct="1"/>
            <a:r>
              <a:rPr lang="pl-PL"/>
              <a:t>Trzeci poziom</a:t>
            </a:r>
          </a:p>
          <a:p>
            <a:pPr lvl="3" eaLnBrk="1" latinLnBrk="0" hangingPunct="1"/>
            <a:r>
              <a:rPr lang="pl-PL"/>
              <a:t>Czwarty poziom</a:t>
            </a:r>
          </a:p>
          <a:p>
            <a:pPr lvl="4" eaLnBrk="1" latinLnBrk="0" hangingPunct="1"/>
            <a:r>
              <a:rPr lang="pl-PL"/>
              <a:t>Piąty poziom</a:t>
            </a:r>
            <a:endParaRPr kumimoji="0" lang="en-US"/>
          </a:p>
        </p:txBody>
      </p:sp>
      <p:sp>
        <p:nvSpPr>
          <p:cNvPr id="4" name="Symbol zastępczy daty 3"/>
          <p:cNvSpPr>
            <a:spLocks noGrp="1"/>
          </p:cNvSpPr>
          <p:nvPr>
            <p:ph type="dt" sz="half" idx="10"/>
          </p:nvPr>
        </p:nvSpPr>
        <p:spPr/>
        <p:txBody>
          <a:bodyPr/>
          <a:lstStyle/>
          <a:p>
            <a:fld id="{66221E02-25CB-4963-84BC-0813985E7D90}" type="datetimeFigureOut">
              <a:rPr lang="pl-PL" smtClean="0"/>
              <a:pPr/>
              <a:t>2021-08-26</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a:xfrm>
            <a:off x="502920" y="4983480"/>
            <a:ext cx="8183880" cy="1051560"/>
          </a:xfrm>
        </p:spPr>
        <p:txBody>
          <a:bodyPr/>
          <a:lstStyle/>
          <a:p>
            <a:r>
              <a:rPr kumimoji="0" lang="pl-PL"/>
              <a:t>Kliknij, aby edytować styl</a:t>
            </a:r>
            <a:endParaRPr kumimoji="0" lang="en-US"/>
          </a:p>
        </p:txBody>
      </p:sp>
      <p:sp>
        <p:nvSpPr>
          <p:cNvPr id="3" name="Symbol zastępczy zawartości 2"/>
          <p:cNvSpPr>
            <a:spLocks noGrp="1"/>
          </p:cNvSpPr>
          <p:nvPr>
            <p:ph idx="1"/>
          </p:nvPr>
        </p:nvSpPr>
        <p:spPr>
          <a:xfrm>
            <a:off x="502920" y="530352"/>
            <a:ext cx="8183880" cy="4187952"/>
          </a:xfrm>
        </p:spPr>
        <p:txBody>
          <a:bodyPr/>
          <a:lstStyle/>
          <a:p>
            <a:pPr lvl="0" eaLnBrk="1" latinLnBrk="0" hangingPunct="1"/>
            <a:r>
              <a:rPr lang="pl-PL"/>
              <a:t>Kliknij, aby edytować style wzorca tekstu</a:t>
            </a:r>
          </a:p>
          <a:p>
            <a:pPr lvl="1" eaLnBrk="1" latinLnBrk="0" hangingPunct="1"/>
            <a:r>
              <a:rPr lang="pl-PL"/>
              <a:t>Drugi poziom</a:t>
            </a:r>
          </a:p>
          <a:p>
            <a:pPr lvl="2" eaLnBrk="1" latinLnBrk="0" hangingPunct="1"/>
            <a:r>
              <a:rPr lang="pl-PL"/>
              <a:t>Trzeci poziom</a:t>
            </a:r>
          </a:p>
          <a:p>
            <a:pPr lvl="3" eaLnBrk="1" latinLnBrk="0" hangingPunct="1"/>
            <a:r>
              <a:rPr lang="pl-PL"/>
              <a:t>Czwarty poziom</a:t>
            </a:r>
          </a:p>
          <a:p>
            <a:pPr lvl="4" eaLnBrk="1" latinLnBrk="0" hangingPunct="1"/>
            <a:r>
              <a:rPr lang="pl-PL"/>
              <a:t>Piąty poziom</a:t>
            </a:r>
            <a:endParaRPr kumimoji="0" lang="en-US"/>
          </a:p>
        </p:txBody>
      </p:sp>
      <p:sp>
        <p:nvSpPr>
          <p:cNvPr id="4" name="Symbol zastępczy daty 3"/>
          <p:cNvSpPr>
            <a:spLocks noGrp="1"/>
          </p:cNvSpPr>
          <p:nvPr>
            <p:ph type="dt" sz="half" idx="10"/>
          </p:nvPr>
        </p:nvSpPr>
        <p:spPr/>
        <p:txBody>
          <a:bodyPr/>
          <a:lstStyle/>
          <a:p>
            <a:fld id="{66221E02-25CB-4963-84BC-0813985E7D90}" type="datetimeFigureOut">
              <a:rPr lang="pl-PL" smtClean="0"/>
              <a:pPr/>
              <a:t>2021-08-26</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14" name="Prostokąt zaokrąglony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Prostokąt zaokrąglony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ytuł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pl-PL"/>
              <a:t>Kliknij, aby edytować styl</a:t>
            </a:r>
            <a:endParaRPr kumimoji="0" lang="en-US"/>
          </a:p>
        </p:txBody>
      </p:sp>
      <p:sp>
        <p:nvSpPr>
          <p:cNvPr id="3" name="Symbol zastępczy tekstu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pl-PL"/>
              <a:t>Kliknij, aby edytować style wzorca tekstu</a:t>
            </a:r>
          </a:p>
        </p:txBody>
      </p:sp>
      <p:sp>
        <p:nvSpPr>
          <p:cNvPr id="4" name="Symbol zastępczy daty 3"/>
          <p:cNvSpPr>
            <a:spLocks noGrp="1"/>
          </p:cNvSpPr>
          <p:nvPr>
            <p:ph type="dt" sz="half" idx="10"/>
          </p:nvPr>
        </p:nvSpPr>
        <p:spPr/>
        <p:txBody>
          <a:bodyPr/>
          <a:lstStyle/>
          <a:p>
            <a:fld id="{66221E02-25CB-4963-84BC-0813985E7D90}" type="datetimeFigureOut">
              <a:rPr lang="pl-PL" smtClean="0"/>
              <a:pPr/>
              <a:t>2021-08-26</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kumimoji="0" lang="pl-PL"/>
              <a:t>Kliknij, aby edytować styl</a:t>
            </a:r>
            <a:endParaRPr kumimoji="0" lang="en-US"/>
          </a:p>
        </p:txBody>
      </p:sp>
      <p:sp>
        <p:nvSpPr>
          <p:cNvPr id="3" name="Symbol zastępczy zawartości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pl-PL"/>
              <a:t>Kliknij, aby edytować style wzorca tekstu</a:t>
            </a:r>
          </a:p>
          <a:p>
            <a:pPr lvl="1" eaLnBrk="1" latinLnBrk="0" hangingPunct="1"/>
            <a:r>
              <a:rPr lang="pl-PL"/>
              <a:t>Drugi poziom</a:t>
            </a:r>
          </a:p>
          <a:p>
            <a:pPr lvl="2" eaLnBrk="1" latinLnBrk="0" hangingPunct="1"/>
            <a:r>
              <a:rPr lang="pl-PL"/>
              <a:t>Trzeci poziom</a:t>
            </a:r>
          </a:p>
          <a:p>
            <a:pPr lvl="3" eaLnBrk="1" latinLnBrk="0" hangingPunct="1"/>
            <a:r>
              <a:rPr lang="pl-PL"/>
              <a:t>Czwarty poziom</a:t>
            </a:r>
          </a:p>
          <a:p>
            <a:pPr lvl="4" eaLnBrk="1" latinLnBrk="0" hangingPunct="1"/>
            <a:r>
              <a:rPr lang="pl-PL"/>
              <a:t>Piąty poziom</a:t>
            </a:r>
            <a:endParaRPr kumimoji="0" lang="en-US"/>
          </a:p>
        </p:txBody>
      </p:sp>
      <p:sp>
        <p:nvSpPr>
          <p:cNvPr id="4" name="Symbol zastępczy zawartości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pl-PL"/>
              <a:t>Kliknij, aby edytować style wzorca tekstu</a:t>
            </a:r>
          </a:p>
          <a:p>
            <a:pPr lvl="1" eaLnBrk="1" latinLnBrk="0" hangingPunct="1"/>
            <a:r>
              <a:rPr lang="pl-PL"/>
              <a:t>Drugi poziom</a:t>
            </a:r>
          </a:p>
          <a:p>
            <a:pPr lvl="2" eaLnBrk="1" latinLnBrk="0" hangingPunct="1"/>
            <a:r>
              <a:rPr lang="pl-PL"/>
              <a:t>Trzeci poziom</a:t>
            </a:r>
          </a:p>
          <a:p>
            <a:pPr lvl="3" eaLnBrk="1" latinLnBrk="0" hangingPunct="1"/>
            <a:r>
              <a:rPr lang="pl-PL"/>
              <a:t>Czwarty poziom</a:t>
            </a:r>
          </a:p>
          <a:p>
            <a:pPr lvl="4" eaLnBrk="1" latinLnBrk="0" hangingPunct="1"/>
            <a:r>
              <a:rPr lang="pl-PL"/>
              <a:t>Piąty poziom</a:t>
            </a:r>
            <a:endParaRPr kumimoji="0" lang="en-US"/>
          </a:p>
        </p:txBody>
      </p:sp>
      <p:sp>
        <p:nvSpPr>
          <p:cNvPr id="5" name="Symbol zastępczy daty 4"/>
          <p:cNvSpPr>
            <a:spLocks noGrp="1"/>
          </p:cNvSpPr>
          <p:nvPr>
            <p:ph type="dt" sz="half" idx="10"/>
          </p:nvPr>
        </p:nvSpPr>
        <p:spPr/>
        <p:txBody>
          <a:bodyPr/>
          <a:lstStyle/>
          <a:p>
            <a:fld id="{66221E02-25CB-4963-84BC-0813985E7D90}" type="datetimeFigureOut">
              <a:rPr lang="pl-PL" smtClean="0"/>
              <a:pPr/>
              <a:t>2021-08-26</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502920" y="4983480"/>
            <a:ext cx="8183880" cy="1051560"/>
          </a:xfrm>
        </p:spPr>
        <p:txBody>
          <a:bodyPr anchor="b"/>
          <a:lstStyle>
            <a:lvl1pPr>
              <a:defRPr b="1"/>
            </a:lvl1pPr>
            <a:extLst/>
          </a:lstStyle>
          <a:p>
            <a:r>
              <a:rPr kumimoji="0" lang="pl-PL"/>
              <a:t>Kliknij, aby edytować styl</a:t>
            </a:r>
            <a:endParaRPr kumimoji="0" lang="en-US"/>
          </a:p>
        </p:txBody>
      </p:sp>
      <p:sp>
        <p:nvSpPr>
          <p:cNvPr id="3" name="Symbol zastępczy tekstu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l-PL"/>
              <a:t>Kliknij, aby edytować style wzorca tekstu</a:t>
            </a:r>
          </a:p>
        </p:txBody>
      </p:sp>
      <p:sp>
        <p:nvSpPr>
          <p:cNvPr id="4" name="Symbol zastępczy tekstu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l-PL"/>
              <a:t>Kliknij, aby edytować style wzorca tekstu</a:t>
            </a:r>
          </a:p>
        </p:txBody>
      </p:sp>
      <p:sp>
        <p:nvSpPr>
          <p:cNvPr id="5" name="Symbol zastępczy zawartości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pl-PL"/>
              <a:t>Kliknij, aby edytować style wzorca tekstu</a:t>
            </a:r>
          </a:p>
          <a:p>
            <a:pPr lvl="1" eaLnBrk="1" latinLnBrk="0" hangingPunct="1"/>
            <a:r>
              <a:rPr lang="pl-PL"/>
              <a:t>Drugi poziom</a:t>
            </a:r>
          </a:p>
          <a:p>
            <a:pPr lvl="2" eaLnBrk="1" latinLnBrk="0" hangingPunct="1"/>
            <a:r>
              <a:rPr lang="pl-PL"/>
              <a:t>Trzeci poziom</a:t>
            </a:r>
          </a:p>
          <a:p>
            <a:pPr lvl="3" eaLnBrk="1" latinLnBrk="0" hangingPunct="1"/>
            <a:r>
              <a:rPr lang="pl-PL"/>
              <a:t>Czwarty poziom</a:t>
            </a:r>
          </a:p>
          <a:p>
            <a:pPr lvl="4" eaLnBrk="1" latinLnBrk="0" hangingPunct="1"/>
            <a:r>
              <a:rPr lang="pl-PL"/>
              <a:t>Piąty poziom</a:t>
            </a:r>
            <a:endParaRPr kumimoji="0" lang="en-US"/>
          </a:p>
        </p:txBody>
      </p:sp>
      <p:sp>
        <p:nvSpPr>
          <p:cNvPr id="6" name="Symbol zastępczy zawartości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pl-PL"/>
              <a:t>Kliknij, aby edytować style wzorca tekstu</a:t>
            </a:r>
          </a:p>
          <a:p>
            <a:pPr lvl="1" eaLnBrk="1" latinLnBrk="0" hangingPunct="1"/>
            <a:r>
              <a:rPr lang="pl-PL"/>
              <a:t>Drugi poziom</a:t>
            </a:r>
          </a:p>
          <a:p>
            <a:pPr lvl="2" eaLnBrk="1" latinLnBrk="0" hangingPunct="1"/>
            <a:r>
              <a:rPr lang="pl-PL"/>
              <a:t>Trzeci poziom</a:t>
            </a:r>
          </a:p>
          <a:p>
            <a:pPr lvl="3" eaLnBrk="1" latinLnBrk="0" hangingPunct="1"/>
            <a:r>
              <a:rPr lang="pl-PL"/>
              <a:t>Czwarty poziom</a:t>
            </a:r>
          </a:p>
          <a:p>
            <a:pPr lvl="4" eaLnBrk="1" latinLnBrk="0" hangingPunct="1"/>
            <a:r>
              <a:rPr lang="pl-PL"/>
              <a:t>Piąty poziom</a:t>
            </a:r>
            <a:endParaRPr kumimoji="0" lang="en-US"/>
          </a:p>
        </p:txBody>
      </p:sp>
      <p:sp>
        <p:nvSpPr>
          <p:cNvPr id="7" name="Symbol zastępczy daty 6"/>
          <p:cNvSpPr>
            <a:spLocks noGrp="1"/>
          </p:cNvSpPr>
          <p:nvPr>
            <p:ph type="dt" sz="half" idx="10"/>
          </p:nvPr>
        </p:nvSpPr>
        <p:spPr/>
        <p:txBody>
          <a:bodyPr/>
          <a:lstStyle/>
          <a:p>
            <a:fld id="{66221E02-25CB-4963-84BC-0813985E7D90}" type="datetimeFigureOut">
              <a:rPr lang="pl-PL" smtClean="0"/>
              <a:pPr/>
              <a:t>2021-08-26</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kumimoji="0" lang="pl-PL"/>
              <a:t>Kliknij, aby edytować styl</a:t>
            </a:r>
            <a:endParaRPr kumimoji="0" lang="en-US"/>
          </a:p>
        </p:txBody>
      </p:sp>
      <p:sp>
        <p:nvSpPr>
          <p:cNvPr id="3" name="Symbol zastępczy daty 2"/>
          <p:cNvSpPr>
            <a:spLocks noGrp="1"/>
          </p:cNvSpPr>
          <p:nvPr>
            <p:ph type="dt" sz="half" idx="10"/>
          </p:nvPr>
        </p:nvSpPr>
        <p:spPr/>
        <p:txBody>
          <a:bodyPr/>
          <a:lstStyle/>
          <a:p>
            <a:fld id="{66221E02-25CB-4963-84BC-0813985E7D90}" type="datetimeFigureOut">
              <a:rPr lang="pl-PL" smtClean="0"/>
              <a:pPr/>
              <a:t>2021-08-26</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7" name="Prostokąt zaokrąglony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Symbol zastępczy daty 1"/>
          <p:cNvSpPr>
            <a:spLocks noGrp="1"/>
          </p:cNvSpPr>
          <p:nvPr>
            <p:ph type="dt" sz="half" idx="10"/>
          </p:nvPr>
        </p:nvSpPr>
        <p:spPr/>
        <p:txBody>
          <a:bodyPr/>
          <a:lstStyle/>
          <a:p>
            <a:fld id="{66221E02-25CB-4963-84BC-0813985E7D90}" type="datetimeFigureOut">
              <a:rPr lang="pl-PL" smtClean="0"/>
              <a:pPr/>
              <a:t>2021-08-26</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pl-PL"/>
              <a:t>Kliknij, aby edytować styl</a:t>
            </a:r>
            <a:endParaRPr kumimoji="0" lang="en-US"/>
          </a:p>
        </p:txBody>
      </p:sp>
      <p:sp>
        <p:nvSpPr>
          <p:cNvPr id="3" name="Symbol zastępczy tekstu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pl-PL"/>
              <a:t>Kliknij, aby edytować style wzorca tekstu</a:t>
            </a:r>
          </a:p>
          <a:p>
            <a:pPr lvl="1" eaLnBrk="1" latinLnBrk="0" hangingPunct="1"/>
            <a:r>
              <a:rPr lang="pl-PL"/>
              <a:t>Drugi poziom</a:t>
            </a:r>
          </a:p>
          <a:p>
            <a:pPr lvl="2" eaLnBrk="1" latinLnBrk="0" hangingPunct="1"/>
            <a:r>
              <a:rPr lang="pl-PL"/>
              <a:t>Trzeci poziom</a:t>
            </a:r>
          </a:p>
          <a:p>
            <a:pPr lvl="3" eaLnBrk="1" latinLnBrk="0" hangingPunct="1"/>
            <a:r>
              <a:rPr lang="pl-PL"/>
              <a:t>Czwarty poziom</a:t>
            </a:r>
          </a:p>
          <a:p>
            <a:pPr lvl="4" eaLnBrk="1" latinLnBrk="0" hangingPunct="1"/>
            <a:r>
              <a:rPr lang="pl-PL"/>
              <a:t>Piąty poziom</a:t>
            </a:r>
            <a:endParaRPr kumimoji="0" lang="en-US"/>
          </a:p>
        </p:txBody>
      </p:sp>
      <p:sp>
        <p:nvSpPr>
          <p:cNvPr id="4" name="Symbol zastępczy zawartości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pl-PL"/>
              <a:t>Kliknij, aby edytować style wzorca tekstu</a:t>
            </a:r>
          </a:p>
          <a:p>
            <a:pPr lvl="1" eaLnBrk="1" latinLnBrk="0" hangingPunct="1"/>
            <a:r>
              <a:rPr lang="pl-PL"/>
              <a:t>Drugi poziom</a:t>
            </a:r>
          </a:p>
          <a:p>
            <a:pPr lvl="2" eaLnBrk="1" latinLnBrk="0" hangingPunct="1"/>
            <a:r>
              <a:rPr lang="pl-PL"/>
              <a:t>Trzeci poziom</a:t>
            </a:r>
          </a:p>
          <a:p>
            <a:pPr lvl="3" eaLnBrk="1" latinLnBrk="0" hangingPunct="1"/>
            <a:r>
              <a:rPr lang="pl-PL"/>
              <a:t>Czwarty poziom</a:t>
            </a:r>
          </a:p>
          <a:p>
            <a:pPr lvl="4" eaLnBrk="1" latinLnBrk="0" hangingPunct="1"/>
            <a:r>
              <a:rPr lang="pl-PL"/>
              <a:t>Piąty poziom</a:t>
            </a:r>
            <a:endParaRPr kumimoji="0" lang="en-US"/>
          </a:p>
        </p:txBody>
      </p:sp>
      <p:sp>
        <p:nvSpPr>
          <p:cNvPr id="5" name="Symbol zastępczy daty 4"/>
          <p:cNvSpPr>
            <a:spLocks noGrp="1"/>
          </p:cNvSpPr>
          <p:nvPr>
            <p:ph type="dt" sz="half" idx="10"/>
          </p:nvPr>
        </p:nvSpPr>
        <p:spPr/>
        <p:txBody>
          <a:bodyPr/>
          <a:lstStyle/>
          <a:p>
            <a:fld id="{66221E02-25CB-4963-84BC-0813985E7D90}" type="datetimeFigureOut">
              <a:rPr lang="pl-PL" smtClean="0"/>
              <a:pPr/>
              <a:t>2021-08-26</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15" name="Prostokąt zaokrąglony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Prostokąt z zaokrąglonym rogiem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ytuł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pl-PL"/>
              <a:t>Kliknij, aby edytować styl</a:t>
            </a:r>
            <a:endParaRPr kumimoji="0" lang="en-US"/>
          </a:p>
        </p:txBody>
      </p:sp>
      <p:sp>
        <p:nvSpPr>
          <p:cNvPr id="4" name="Symbol zastępczy tekstu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pl-PL"/>
              <a:t>Kliknij, aby edytować style wzorca tekstu</a:t>
            </a:r>
          </a:p>
          <a:p>
            <a:pPr lvl="1" eaLnBrk="1" latinLnBrk="0" hangingPunct="1"/>
            <a:r>
              <a:rPr lang="pl-PL"/>
              <a:t>Drugi poziom</a:t>
            </a:r>
          </a:p>
          <a:p>
            <a:pPr lvl="2" eaLnBrk="1" latinLnBrk="0" hangingPunct="1"/>
            <a:r>
              <a:rPr lang="pl-PL"/>
              <a:t>Trzeci poziom</a:t>
            </a:r>
          </a:p>
          <a:p>
            <a:pPr lvl="3" eaLnBrk="1" latinLnBrk="0" hangingPunct="1"/>
            <a:r>
              <a:rPr lang="pl-PL"/>
              <a:t>Czwarty poziom</a:t>
            </a:r>
          </a:p>
          <a:p>
            <a:pPr lvl="4" eaLnBrk="1" latinLnBrk="0" hangingPunct="1"/>
            <a:r>
              <a:rPr lang="pl-PL"/>
              <a:t>Piąty poziom</a:t>
            </a:r>
            <a:endParaRPr kumimoji="0" lang="en-US"/>
          </a:p>
        </p:txBody>
      </p:sp>
      <p:sp>
        <p:nvSpPr>
          <p:cNvPr id="5" name="Symbol zastępczy daty 4"/>
          <p:cNvSpPr>
            <a:spLocks noGrp="1"/>
          </p:cNvSpPr>
          <p:nvPr>
            <p:ph type="dt" sz="half" idx="10"/>
          </p:nvPr>
        </p:nvSpPr>
        <p:spPr/>
        <p:txBody>
          <a:bodyPr/>
          <a:lstStyle/>
          <a:p>
            <a:fld id="{66221E02-25CB-4963-84BC-0813985E7D90}" type="datetimeFigureOut">
              <a:rPr lang="pl-PL" smtClean="0"/>
              <a:pPr/>
              <a:t>2021-08-26</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89B7C76-EFF2-4CD8-A475-4750F11B4BC6}" type="slidenum">
              <a:rPr lang="pl-PL" smtClean="0"/>
              <a:pPr/>
              <a:t>‹#›</a:t>
            </a:fld>
            <a:endParaRPr lang="pl-PL"/>
          </a:p>
        </p:txBody>
      </p:sp>
      <p:sp>
        <p:nvSpPr>
          <p:cNvPr id="3" name="Symbol zastępczy obrazu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pl-PL"/>
              <a:t>Kliknij ikonę, aby dodać obraz</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Prostokąt zaokrąglony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Prostokąt zaokrąglony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ymbol zastępczy tytułu 12"/>
          <p:cNvSpPr>
            <a:spLocks noGrp="1"/>
          </p:cNvSpPr>
          <p:nvPr>
            <p:ph type="title"/>
          </p:nvPr>
        </p:nvSpPr>
        <p:spPr>
          <a:xfrm>
            <a:off x="502920" y="4985590"/>
            <a:ext cx="8183880" cy="1051560"/>
          </a:xfrm>
          <a:prstGeom prst="rect">
            <a:avLst/>
          </a:prstGeom>
        </p:spPr>
        <p:txBody>
          <a:bodyPr vert="horz" anchor="b">
            <a:normAutofit/>
          </a:bodyPr>
          <a:lstStyle/>
          <a:p>
            <a:r>
              <a:rPr kumimoji="0" lang="pl-PL"/>
              <a:t>Kliknij, aby edytować styl</a:t>
            </a:r>
            <a:endParaRPr kumimoji="0" lang="en-US"/>
          </a:p>
        </p:txBody>
      </p:sp>
      <p:sp>
        <p:nvSpPr>
          <p:cNvPr id="4" name="Symbol zastępczy tekstu 3"/>
          <p:cNvSpPr>
            <a:spLocks noGrp="1"/>
          </p:cNvSpPr>
          <p:nvPr>
            <p:ph type="body" idx="1"/>
          </p:nvPr>
        </p:nvSpPr>
        <p:spPr>
          <a:xfrm>
            <a:off x="502920" y="530352"/>
            <a:ext cx="8183880" cy="4187952"/>
          </a:xfrm>
          <a:prstGeom prst="rect">
            <a:avLst/>
          </a:prstGeom>
        </p:spPr>
        <p:txBody>
          <a:bodyPr vert="horz" lIns="182880" tIns="91440">
            <a:normAutofit/>
          </a:bodyPr>
          <a:lstStyle/>
          <a:p>
            <a:pPr lvl="0" eaLnBrk="1" latinLnBrk="0" hangingPunct="1"/>
            <a:r>
              <a:rPr kumimoji="0" lang="pl-PL"/>
              <a:t>Kliknij, aby edytować style wzorca tekstu</a:t>
            </a:r>
          </a:p>
          <a:p>
            <a:pPr lvl="1" eaLnBrk="1" latinLnBrk="0" hangingPunct="1"/>
            <a:r>
              <a:rPr kumimoji="0" lang="pl-PL"/>
              <a:t>Drugi poziom</a:t>
            </a:r>
          </a:p>
          <a:p>
            <a:pPr lvl="2" eaLnBrk="1" latinLnBrk="0" hangingPunct="1"/>
            <a:r>
              <a:rPr kumimoji="0" lang="pl-PL"/>
              <a:t>Trzeci poziom</a:t>
            </a:r>
          </a:p>
          <a:p>
            <a:pPr lvl="3" eaLnBrk="1" latinLnBrk="0" hangingPunct="1"/>
            <a:r>
              <a:rPr kumimoji="0" lang="pl-PL"/>
              <a:t>Czwarty poziom</a:t>
            </a:r>
          </a:p>
          <a:p>
            <a:pPr lvl="4" eaLnBrk="1" latinLnBrk="0" hangingPunct="1"/>
            <a:r>
              <a:rPr kumimoji="0" lang="pl-PL"/>
              <a:t>Piąty poziom</a:t>
            </a:r>
            <a:endParaRPr kumimoji="0" lang="en-US"/>
          </a:p>
        </p:txBody>
      </p:sp>
      <p:sp>
        <p:nvSpPr>
          <p:cNvPr id="25" name="Symbol zastępczy daty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66221E02-25CB-4963-84BC-0813985E7D90}" type="datetimeFigureOut">
              <a:rPr lang="pl-PL" smtClean="0"/>
              <a:pPr/>
              <a:t>2021-08-26</a:t>
            </a:fld>
            <a:endParaRPr lang="pl-PL"/>
          </a:p>
        </p:txBody>
      </p:sp>
      <p:sp>
        <p:nvSpPr>
          <p:cNvPr id="18" name="Symbol zastępczy stopki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pl-PL"/>
          </a:p>
        </p:txBody>
      </p:sp>
      <p:sp>
        <p:nvSpPr>
          <p:cNvPr id="5" name="Symbol zastępczy numeru slajdu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589B7C76-EFF2-4CD8-A475-4750F11B4BC6}" type="slidenum">
              <a:rPr lang="pl-PL" smtClean="0"/>
              <a:pPr/>
              <a:t>‹#›</a:t>
            </a:fld>
            <a:endParaRPr lang="pl-PL"/>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www.portalnaukijazdy.pl/jak-zdobyc-prawko/jaki-urzad/" TargetMode="External"/><Relationship Id="rId3" Type="http://schemas.openxmlformats.org/officeDocument/2006/relationships/hyperlink" Target="https://www.arslege.pl/kodeks-cywilny/k9/s1985/" TargetMode="External"/><Relationship Id="rId7" Type="http://schemas.openxmlformats.org/officeDocument/2006/relationships/hyperlink" Target="https://www.infor.pl/prawo/wykroczenia/charakterystyka-wykroczen/685585,Umieszczanie-ogloszen-bez-zezwolenia.html" TargetMode="External"/><Relationship Id="rId2" Type="http://schemas.openxmlformats.org/officeDocument/2006/relationships/hyperlink" Target="https://www.gov.pl/web/gov/uzyskaj-prawo-jazdy" TargetMode="External"/><Relationship Id="rId1" Type="http://schemas.openxmlformats.org/officeDocument/2006/relationships/slideLayout" Target="../slideLayouts/slideLayout2.xml"/><Relationship Id="rId6" Type="http://schemas.openxmlformats.org/officeDocument/2006/relationships/hyperlink" Target="https://lustubezpieczenia.pl/kodes-cywilny-rodzaje-odpowiedzialnosci/" TargetMode="External"/><Relationship Id="rId5" Type="http://schemas.openxmlformats.org/officeDocument/2006/relationships/hyperlink" Target="http://isap.sejm.gov.pl/isap.nsf/download.xsp/WDU19640160093/U/D19640093Lj.pdf" TargetMode="External"/><Relationship Id="rId10" Type="http://schemas.openxmlformats.org/officeDocument/2006/relationships/image" Target="../media/image14.jpeg"/><Relationship Id="rId4" Type="http://schemas.openxmlformats.org/officeDocument/2006/relationships/hyperlink" Target="https://sip.lex.pl/akty-prawne/dzu-dziennik-ustaw/kodeks-cywilny-16785996/art-919" TargetMode="External"/><Relationship Id="rId9" Type="http://schemas.openxmlformats.org/officeDocument/2006/relationships/hyperlink" Target="https://sip.lex.pl/akty-prawne/dzu-dziennik-ustaw/kodeks-cywilny-16785996/art-394"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normAutofit fontScale="90000"/>
          </a:bodyPr>
          <a:lstStyle/>
          <a:p>
            <a:r>
              <a:rPr lang="pl-PL" dirty="0"/>
              <a:t>ANALIZA PRAWNA PRZYPADKU – „Dzień pana Mariana”</a:t>
            </a:r>
          </a:p>
        </p:txBody>
      </p:sp>
      <p:sp>
        <p:nvSpPr>
          <p:cNvPr id="3" name="Podtytuł 2"/>
          <p:cNvSpPr>
            <a:spLocks noGrp="1"/>
          </p:cNvSpPr>
          <p:nvPr>
            <p:ph type="subTitle" idx="1"/>
          </p:nvPr>
        </p:nvSpPr>
        <p:spPr/>
        <p:txBody>
          <a:bodyPr>
            <a:normAutofit lnSpcReduction="10000"/>
          </a:bodyPr>
          <a:lstStyle/>
          <a:p>
            <a:r>
              <a:rPr lang="pl-PL" dirty="0">
                <a:solidFill>
                  <a:schemeClr val="tx1"/>
                </a:solidFill>
              </a:rPr>
              <a:t>WEB QUEST JEST PRZEZNACZONY </a:t>
            </a:r>
          </a:p>
          <a:p>
            <a:r>
              <a:rPr lang="pl-PL" dirty="0">
                <a:solidFill>
                  <a:schemeClr val="tx1"/>
                </a:solidFill>
              </a:rPr>
              <a:t>DLA KLAS SZKOŁY POLICEALNEJ O KIERUNKU ADMINISTRACYJNYM</a:t>
            </a:r>
          </a:p>
          <a:p>
            <a:endParaRPr lang="pl-PL" dirty="0"/>
          </a:p>
        </p:txBody>
      </p:sp>
      <p:pic>
        <p:nvPicPr>
          <p:cNvPr id="28674" name="Picture 2" descr="RIO. Prawo nie może działać wstecz - Prawo i finanse"/>
          <p:cNvPicPr>
            <a:picLocks noChangeAspect="1" noChangeArrowheads="1"/>
          </p:cNvPicPr>
          <p:nvPr/>
        </p:nvPicPr>
        <p:blipFill>
          <a:blip r:embed="rId2" cstate="print"/>
          <a:srcRect/>
          <a:stretch>
            <a:fillRect/>
          </a:stretch>
        </p:blipFill>
        <p:spPr bwMode="auto">
          <a:xfrm>
            <a:off x="323528" y="4437112"/>
            <a:ext cx="3744416" cy="206247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28678" name="Picture 6" descr="Polski Związek Działkowców - Prawo"/>
          <p:cNvPicPr>
            <a:picLocks noChangeAspect="1" noChangeArrowheads="1"/>
          </p:cNvPicPr>
          <p:nvPr/>
        </p:nvPicPr>
        <p:blipFill>
          <a:blip r:embed="rId3" cstate="print"/>
          <a:srcRect/>
          <a:stretch>
            <a:fillRect/>
          </a:stretch>
        </p:blipFill>
        <p:spPr bwMode="auto">
          <a:xfrm>
            <a:off x="6228184" y="4365105"/>
            <a:ext cx="1800200" cy="2091820"/>
          </a:xfrm>
          <a:prstGeom prst="rect">
            <a:avLst/>
          </a:prstGeom>
          <a:ln>
            <a:noFill/>
          </a:ln>
          <a:effectLst>
            <a:softEdge rad="112500"/>
          </a:effectLst>
        </p:spPr>
      </p:pic>
      <p:pic>
        <p:nvPicPr>
          <p:cNvPr id="7" name="Picture 2" descr="EOG logo"/>
          <p:cNvPicPr>
            <a:picLocks noChangeAspect="1" noChangeArrowheads="1"/>
          </p:cNvPicPr>
          <p:nvPr/>
        </p:nvPicPr>
        <p:blipFill>
          <a:blip r:embed="rId4" cstate="print"/>
          <a:srcRect/>
          <a:stretch>
            <a:fillRect/>
          </a:stretch>
        </p:blipFill>
        <p:spPr bwMode="auto">
          <a:xfrm>
            <a:off x="539552" y="620688"/>
            <a:ext cx="1279159" cy="896329"/>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8" name="Picture 6" descr="Biznesowa Prezentacja: Mówca Przed Widzami I Cel Ikoną Ilustracji ..."/>
          <p:cNvPicPr>
            <a:picLocks noChangeAspect="1" noChangeArrowheads="1"/>
          </p:cNvPicPr>
          <p:nvPr/>
        </p:nvPicPr>
        <p:blipFill>
          <a:blip r:embed="rId2" cstate="print"/>
          <a:srcRect/>
          <a:stretch>
            <a:fillRect/>
          </a:stretch>
        </p:blipFill>
        <p:spPr bwMode="auto">
          <a:xfrm>
            <a:off x="5868144" y="4581128"/>
            <a:ext cx="2462244" cy="1772816"/>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2" name="Tytuł 1"/>
          <p:cNvSpPr>
            <a:spLocks noGrp="1"/>
          </p:cNvSpPr>
          <p:nvPr>
            <p:ph type="title"/>
          </p:nvPr>
        </p:nvSpPr>
        <p:spPr/>
        <p:txBody>
          <a:bodyPr/>
          <a:lstStyle/>
          <a:p>
            <a:r>
              <a:rPr lang="pl-PL" dirty="0"/>
              <a:t>PROCES</a:t>
            </a:r>
          </a:p>
        </p:txBody>
      </p:sp>
      <p:sp>
        <p:nvSpPr>
          <p:cNvPr id="3" name="Symbol zastępczy zawartości 2"/>
          <p:cNvSpPr>
            <a:spLocks noGrp="1"/>
          </p:cNvSpPr>
          <p:nvPr>
            <p:ph idx="1"/>
          </p:nvPr>
        </p:nvSpPr>
        <p:spPr>
          <a:xfrm>
            <a:off x="457200" y="836713"/>
            <a:ext cx="8229600" cy="4320480"/>
          </a:xfrm>
        </p:spPr>
        <p:txBody>
          <a:bodyPr>
            <a:normAutofit/>
          </a:bodyPr>
          <a:lstStyle/>
          <a:p>
            <a:pPr algn="just"/>
            <a:r>
              <a:rPr lang="pl-PL" dirty="0"/>
              <a:t>Po zakończeniu zadania zaprezentujcie jego efekty na forum klasy. </a:t>
            </a:r>
          </a:p>
          <a:p>
            <a:pPr algn="just"/>
            <a:r>
              <a:rPr lang="pl-PL" dirty="0"/>
              <a:t>Porównajcie między grupami, czy proponujecie panu Marianowi te same rozwiązania, czy się w czymś różnią. </a:t>
            </a:r>
          </a:p>
          <a:p>
            <a:pPr algn="just"/>
            <a:r>
              <a:rPr lang="pl-PL" dirty="0"/>
              <a:t>Zastanówcie się i wspólnie wskażcie, które elementy zadania były dla Was najtrudniejsze do wykonania, a które najłatwiejsze i dlaczego?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ŹRÓDŁA </a:t>
            </a:r>
          </a:p>
        </p:txBody>
      </p:sp>
      <p:sp>
        <p:nvSpPr>
          <p:cNvPr id="3" name="Symbol zastępczy zawartości 2"/>
          <p:cNvSpPr>
            <a:spLocks noGrp="1"/>
          </p:cNvSpPr>
          <p:nvPr>
            <p:ph idx="1"/>
          </p:nvPr>
        </p:nvSpPr>
        <p:spPr/>
        <p:txBody>
          <a:bodyPr>
            <a:normAutofit fontScale="62500" lnSpcReduction="20000"/>
          </a:bodyPr>
          <a:lstStyle/>
          <a:p>
            <a:r>
              <a:rPr lang="pl-PL" dirty="0">
                <a:hlinkClick r:id="rId2"/>
              </a:rPr>
              <a:t>https://www.gov.pl/web/gov/uzyskaj-prawo-jazdy</a:t>
            </a:r>
            <a:endParaRPr lang="pl-PL" dirty="0"/>
          </a:p>
          <a:p>
            <a:r>
              <a:rPr lang="pl-PL" dirty="0">
                <a:hlinkClick r:id="rId3"/>
              </a:rPr>
              <a:t>https://www.arslege.pl/kodeks-cywilny/k9/s1985/</a:t>
            </a:r>
            <a:endParaRPr lang="pl-PL" dirty="0"/>
          </a:p>
          <a:p>
            <a:r>
              <a:rPr lang="pl-PL" dirty="0">
                <a:hlinkClick r:id="rId4"/>
              </a:rPr>
              <a:t>https://sip.lex.pl/akty-prawne/dzu-dziennik-ustaw/kodeks-cywilny-16785996/art-919</a:t>
            </a:r>
            <a:endParaRPr lang="pl-PL" dirty="0"/>
          </a:p>
          <a:p>
            <a:r>
              <a:rPr lang="pl-PL" dirty="0">
                <a:hlinkClick r:id="rId5"/>
              </a:rPr>
              <a:t>http://isap.sejm.gov.pl/isap.nsf/download.xsp/WDU19640160093/U/D19640093Lj.pdf</a:t>
            </a:r>
            <a:r>
              <a:rPr lang="pl-PL" dirty="0"/>
              <a:t> - Księga III, Tytuł III oraz Księga III, Tytuł VI. </a:t>
            </a:r>
          </a:p>
          <a:p>
            <a:r>
              <a:rPr lang="pl-PL" dirty="0">
                <a:hlinkClick r:id="rId6"/>
              </a:rPr>
              <a:t>https://lustubezpieczenia.pl/kodes-cywilny-rodzaje-odpowiedzialnosci</a:t>
            </a:r>
            <a:r>
              <a:rPr lang="pl-PL" dirty="0" smtClean="0">
                <a:hlinkClick r:id="rId6"/>
              </a:rPr>
              <a:t>/</a:t>
            </a:r>
            <a:endParaRPr lang="pl-PL" dirty="0" smtClean="0"/>
          </a:p>
          <a:p>
            <a:r>
              <a:rPr lang="pl-PL" dirty="0" smtClean="0">
                <a:hlinkClick r:id="rId7"/>
              </a:rPr>
              <a:t>https://</a:t>
            </a:r>
            <a:r>
              <a:rPr lang="pl-PL" dirty="0" smtClean="0">
                <a:hlinkClick r:id="rId7"/>
              </a:rPr>
              <a:t>www.infor.pl/prawo/wykroczenia/charakterystyka-wykroczen/685585,Umieszczanie-ogloszen-bez-zezwolenia.html</a:t>
            </a:r>
            <a:endParaRPr lang="pl-PL" dirty="0" smtClean="0"/>
          </a:p>
          <a:p>
            <a:r>
              <a:rPr lang="pl-PL" dirty="0" smtClean="0">
                <a:hlinkClick r:id="rId8"/>
              </a:rPr>
              <a:t>https://www.portalnaukijazdy.pl/jak-zdobyc-prawko/jaki-urzad</a:t>
            </a:r>
            <a:r>
              <a:rPr lang="pl-PL" dirty="0" smtClean="0">
                <a:hlinkClick r:id="rId8"/>
              </a:rPr>
              <a:t>/</a:t>
            </a:r>
            <a:endParaRPr lang="pl-PL" dirty="0" smtClean="0"/>
          </a:p>
          <a:p>
            <a:r>
              <a:rPr lang="pl-PL" smtClean="0">
                <a:hlinkClick r:id="rId9"/>
              </a:rPr>
              <a:t>https</a:t>
            </a:r>
            <a:r>
              <a:rPr lang="pl-PL" smtClean="0">
                <a:hlinkClick r:id="rId9"/>
              </a:rPr>
              <a:t>://</a:t>
            </a:r>
            <a:r>
              <a:rPr lang="pl-PL" smtClean="0">
                <a:hlinkClick r:id="rId9"/>
              </a:rPr>
              <a:t>sip.lex.pl/akty-prawne/dzu-dziennik-ustaw/kodeks-cywilny-16785996/art-394</a:t>
            </a:r>
            <a:endParaRPr lang="pl-PL" smtClean="0"/>
          </a:p>
          <a:p>
            <a:endParaRPr lang="pl-PL" dirty="0" smtClean="0"/>
          </a:p>
          <a:p>
            <a:endParaRPr lang="pl-PL" dirty="0"/>
          </a:p>
        </p:txBody>
      </p:sp>
      <p:pic>
        <p:nvPicPr>
          <p:cNvPr id="23556" name="Picture 4" descr="Prawo Pracy Warszawa - buczynskagrazyna.pl"/>
          <p:cNvPicPr>
            <a:picLocks noChangeAspect="1" noChangeArrowheads="1"/>
          </p:cNvPicPr>
          <p:nvPr/>
        </p:nvPicPr>
        <p:blipFill>
          <a:blip r:embed="rId10" cstate="print"/>
          <a:srcRect/>
          <a:stretch>
            <a:fillRect/>
          </a:stretch>
        </p:blipFill>
        <p:spPr bwMode="auto">
          <a:xfrm>
            <a:off x="5220072" y="4437112"/>
            <a:ext cx="3168351" cy="2119725"/>
          </a:xfrm>
          <a:prstGeom prst="rect">
            <a:avLst/>
          </a:prstGeom>
          <a:ln>
            <a:noFill/>
          </a:ln>
          <a:effectLst>
            <a:softEdge rad="112500"/>
          </a:effec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23528" y="0"/>
            <a:ext cx="8229600" cy="936104"/>
          </a:xfrm>
        </p:spPr>
        <p:txBody>
          <a:bodyPr>
            <a:normAutofit/>
          </a:bodyPr>
          <a:lstStyle/>
          <a:p>
            <a:r>
              <a:rPr lang="pl-PL" sz="3600" dirty="0"/>
              <a:t>Ewaluacja</a:t>
            </a:r>
          </a:p>
        </p:txBody>
      </p:sp>
      <p:graphicFrame>
        <p:nvGraphicFramePr>
          <p:cNvPr id="5" name="Symbol zastępczy zawartości 4"/>
          <p:cNvGraphicFramePr>
            <a:graphicFrameLocks noGrp="1"/>
          </p:cNvGraphicFramePr>
          <p:nvPr>
            <p:ph idx="1"/>
          </p:nvPr>
        </p:nvGraphicFramePr>
        <p:xfrm>
          <a:off x="0" y="988164"/>
          <a:ext cx="9144000" cy="5869836"/>
        </p:xfrm>
        <a:graphic>
          <a:graphicData uri="http://schemas.openxmlformats.org/drawingml/2006/table">
            <a:tbl>
              <a:tblPr firstRow="1" bandRow="1">
                <a:tableStyleId>{5C22544A-7EE6-4342-B048-85BDC9FD1C3A}</a:tableStyleId>
              </a:tblPr>
              <a:tblGrid>
                <a:gridCol w="2286000">
                  <a:extLst>
                    <a:ext uri="{9D8B030D-6E8A-4147-A177-3AD203B41FA5}">
                      <a16:colId xmlns:a16="http://schemas.microsoft.com/office/drawing/2014/main" xmlns="" val="20000"/>
                    </a:ext>
                  </a:extLst>
                </a:gridCol>
                <a:gridCol w="2286000">
                  <a:extLst>
                    <a:ext uri="{9D8B030D-6E8A-4147-A177-3AD203B41FA5}">
                      <a16:colId xmlns:a16="http://schemas.microsoft.com/office/drawing/2014/main" xmlns="" val="20001"/>
                    </a:ext>
                  </a:extLst>
                </a:gridCol>
                <a:gridCol w="2286000">
                  <a:extLst>
                    <a:ext uri="{9D8B030D-6E8A-4147-A177-3AD203B41FA5}">
                      <a16:colId xmlns:a16="http://schemas.microsoft.com/office/drawing/2014/main" xmlns="" val="20002"/>
                    </a:ext>
                  </a:extLst>
                </a:gridCol>
                <a:gridCol w="2286000">
                  <a:extLst>
                    <a:ext uri="{9D8B030D-6E8A-4147-A177-3AD203B41FA5}">
                      <a16:colId xmlns:a16="http://schemas.microsoft.com/office/drawing/2014/main" xmlns="" val="20003"/>
                    </a:ext>
                  </a:extLst>
                </a:gridCol>
              </a:tblGrid>
              <a:tr h="535836">
                <a:tc>
                  <a:txBody>
                    <a:bodyPr/>
                    <a:lstStyle/>
                    <a:p>
                      <a:pPr algn="ctr"/>
                      <a:r>
                        <a:rPr lang="pl-PL" sz="1600" dirty="0"/>
                        <a:t>Liczba punktów</a:t>
                      </a:r>
                    </a:p>
                  </a:txBody>
                  <a:tcPr/>
                </a:tc>
                <a:tc>
                  <a:txBody>
                    <a:bodyPr/>
                    <a:lstStyle/>
                    <a:p>
                      <a:pPr algn="ctr"/>
                      <a:r>
                        <a:rPr lang="pl-PL" sz="1600" dirty="0"/>
                        <a:t>2</a:t>
                      </a:r>
                    </a:p>
                  </a:txBody>
                  <a:tcPr/>
                </a:tc>
                <a:tc>
                  <a:txBody>
                    <a:bodyPr/>
                    <a:lstStyle/>
                    <a:p>
                      <a:pPr algn="ctr"/>
                      <a:r>
                        <a:rPr lang="pl-PL" sz="1600" dirty="0"/>
                        <a:t>4</a:t>
                      </a:r>
                    </a:p>
                  </a:txBody>
                  <a:tcPr/>
                </a:tc>
                <a:tc>
                  <a:txBody>
                    <a:bodyPr/>
                    <a:lstStyle/>
                    <a:p>
                      <a:pPr algn="ctr"/>
                      <a:r>
                        <a:rPr lang="pl-PL" sz="1600" dirty="0"/>
                        <a:t>6</a:t>
                      </a:r>
                    </a:p>
                  </a:txBody>
                  <a:tcPr/>
                </a:tc>
                <a:extLst>
                  <a:ext uri="{0D108BD9-81ED-4DB2-BD59-A6C34878D82A}">
                    <a16:rowId xmlns:a16="http://schemas.microsoft.com/office/drawing/2014/main" xmlns="" val="10000"/>
                  </a:ext>
                </a:extLst>
              </a:tr>
              <a:tr h="1054946">
                <a:tc>
                  <a:txBody>
                    <a:bodyPr/>
                    <a:lstStyle/>
                    <a:p>
                      <a:r>
                        <a:rPr lang="pl-PL" sz="1600" dirty="0"/>
                        <a:t>Zawartość merytoryczna rozwiązania</a:t>
                      </a:r>
                      <a:r>
                        <a:rPr lang="pl-PL" sz="1600" baseline="0" dirty="0"/>
                        <a:t> przypadku nr 1</a:t>
                      </a:r>
                      <a:endParaRPr lang="pl-PL"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600" b="0" i="0" u="none" strike="noStrike" kern="1200" dirty="0">
                          <a:latin typeface="+mn-lt"/>
                          <a:ea typeface="Lucida Sans Unicode" pitchFamily="2"/>
                          <a:cs typeface="Mangal" pitchFamily="2"/>
                        </a:rPr>
                        <a:t>Praca słaba merytorycznie. Brakujące elementy.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600" b="0" i="0" u="none" strike="noStrike" kern="1200" dirty="0">
                          <a:latin typeface="+mn-lt"/>
                          <a:ea typeface="Lucida Sans Unicode" pitchFamily="2"/>
                          <a:cs typeface="Mangal" pitchFamily="2"/>
                        </a:rPr>
                        <a:t>Praca dobra merytorycznie. Brak lub niewielkie błędy.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600" b="0" i="0" u="none" strike="noStrike" kern="1200" dirty="0">
                          <a:latin typeface="+mn-lt"/>
                          <a:ea typeface="Lucida Sans Unicode" pitchFamily="2"/>
                          <a:cs typeface="Mangal" pitchFamily="2"/>
                        </a:rPr>
                        <a:t>Praca bardzo dobra merytorycznie. Poprawne treści. </a:t>
                      </a:r>
                    </a:p>
                    <a:p>
                      <a:endParaRPr lang="pl-PL" sz="1600" dirty="0">
                        <a:latin typeface="+mn-lt"/>
                      </a:endParaRPr>
                    </a:p>
                  </a:txBody>
                  <a:tcPr/>
                </a:tc>
                <a:extLst>
                  <a:ext uri="{0D108BD9-81ED-4DB2-BD59-A6C34878D82A}">
                    <a16:rowId xmlns:a16="http://schemas.microsoft.com/office/drawing/2014/main" xmlns="" val="10001"/>
                  </a:ext>
                </a:extLst>
              </a:tr>
              <a:tr h="1054946">
                <a:tc>
                  <a:txBody>
                    <a:bodyPr/>
                    <a:lstStyle/>
                    <a:p>
                      <a:r>
                        <a:rPr lang="pl-PL" sz="1600" dirty="0"/>
                        <a:t>Zawartość merytoryczna rozwiązania</a:t>
                      </a:r>
                      <a:r>
                        <a:rPr lang="pl-PL" sz="1600" baseline="0" dirty="0"/>
                        <a:t> przypadku nr 2</a:t>
                      </a:r>
                      <a:endParaRPr lang="pl-PL"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600" b="0" i="0" u="none" strike="noStrike" kern="1200" dirty="0">
                          <a:latin typeface="+mn-lt"/>
                          <a:ea typeface="Lucida Sans Unicode" pitchFamily="2"/>
                          <a:cs typeface="Mangal" pitchFamily="2"/>
                        </a:rPr>
                        <a:t>Praca słaba merytorycznie. Brakujące elementy.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600" b="0" i="0" u="none" strike="noStrike" kern="1200" dirty="0">
                          <a:latin typeface="+mn-lt"/>
                          <a:ea typeface="Lucida Sans Unicode" pitchFamily="2"/>
                          <a:cs typeface="Mangal" pitchFamily="2"/>
                        </a:rPr>
                        <a:t>Praca dobra merytorycznie. Brak lub niewielkie błędy.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600" b="0" i="0" u="none" strike="noStrike" kern="1200" dirty="0">
                          <a:latin typeface="+mn-lt"/>
                          <a:ea typeface="Lucida Sans Unicode" pitchFamily="2"/>
                          <a:cs typeface="Mangal" pitchFamily="2"/>
                        </a:rPr>
                        <a:t>Praca bardzo dobra merytorycznie. Poprawne treści. </a:t>
                      </a:r>
                    </a:p>
                  </a:txBody>
                  <a:tcPr/>
                </a:tc>
                <a:extLst>
                  <a:ext uri="{0D108BD9-81ED-4DB2-BD59-A6C34878D82A}">
                    <a16:rowId xmlns:a16="http://schemas.microsoft.com/office/drawing/2014/main" xmlns="" val="10002"/>
                  </a:ext>
                </a:extLst>
              </a:tr>
              <a:tr h="1054946">
                <a:tc>
                  <a:txBody>
                    <a:bodyPr/>
                    <a:lstStyle/>
                    <a:p>
                      <a:r>
                        <a:rPr lang="pl-PL" sz="1600" dirty="0"/>
                        <a:t>Zawartość merytoryczna rozwiązania</a:t>
                      </a:r>
                      <a:r>
                        <a:rPr lang="pl-PL" sz="1600" baseline="0" dirty="0"/>
                        <a:t> przypadku nr 3</a:t>
                      </a:r>
                      <a:endParaRPr lang="pl-PL"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600" b="0" i="0" u="none" strike="noStrike" kern="1200" dirty="0">
                          <a:latin typeface="+mn-lt"/>
                          <a:ea typeface="Lucida Sans Unicode" pitchFamily="2"/>
                          <a:cs typeface="Mangal" pitchFamily="2"/>
                        </a:rPr>
                        <a:t>Praca słaba merytorycznie. Brakujące elementy.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600" b="0" i="0" u="none" strike="noStrike" kern="1200" dirty="0">
                          <a:latin typeface="+mn-lt"/>
                          <a:ea typeface="Lucida Sans Unicode" pitchFamily="2"/>
                          <a:cs typeface="Mangal" pitchFamily="2"/>
                        </a:rPr>
                        <a:t>Praca dobra merytorycznie. Brak lub niewielkie błędy.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600" b="0" i="0" u="none" strike="noStrike" kern="1200" dirty="0">
                          <a:latin typeface="+mn-lt"/>
                          <a:ea typeface="Lucida Sans Unicode" pitchFamily="2"/>
                          <a:cs typeface="Mangal" pitchFamily="2"/>
                        </a:rPr>
                        <a:t>Praca bardzo dobra merytorycznie. Poprawne treści. </a:t>
                      </a:r>
                    </a:p>
                  </a:txBody>
                  <a:tcPr/>
                </a:tc>
                <a:extLst>
                  <a:ext uri="{0D108BD9-81ED-4DB2-BD59-A6C34878D82A}">
                    <a16:rowId xmlns:a16="http://schemas.microsoft.com/office/drawing/2014/main" xmlns="" val="10003"/>
                  </a:ext>
                </a:extLst>
              </a:tr>
              <a:tr h="1054946">
                <a:tc>
                  <a:txBody>
                    <a:bodyPr/>
                    <a:lstStyle/>
                    <a:p>
                      <a:r>
                        <a:rPr lang="pl-PL" sz="1600" dirty="0"/>
                        <a:t>Zawartość merytoryczna rozwiązania</a:t>
                      </a:r>
                      <a:r>
                        <a:rPr lang="pl-PL" sz="1600" baseline="0" dirty="0"/>
                        <a:t> przypadku nr 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600" b="0" i="0" u="none" strike="noStrike" kern="1200" dirty="0">
                          <a:latin typeface="+mn-lt"/>
                          <a:ea typeface="Lucida Sans Unicode" pitchFamily="2"/>
                          <a:cs typeface="Mangal" pitchFamily="2"/>
                        </a:rPr>
                        <a:t>Praca słaba merytorycznie. Brakujące elementy.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600" b="0" i="0" u="none" strike="noStrike" kern="1200" dirty="0">
                          <a:latin typeface="+mn-lt"/>
                          <a:ea typeface="Lucida Sans Unicode" pitchFamily="2"/>
                          <a:cs typeface="Mangal" pitchFamily="2"/>
                        </a:rPr>
                        <a:t>Praca dobra merytorycznie. Brak lub niewielkie błędy.</a:t>
                      </a:r>
                    </a:p>
                    <a:p>
                      <a:endParaRPr lang="pl-PL"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600" baseline="0" dirty="0"/>
                        <a:t> </a:t>
                      </a:r>
                      <a:r>
                        <a:rPr lang="pl-PL" sz="1600" b="0" i="0" u="none" strike="noStrike" kern="1200" dirty="0">
                          <a:latin typeface="+mn-lt"/>
                          <a:ea typeface="Lucida Sans Unicode" pitchFamily="2"/>
                          <a:cs typeface="Mangal" pitchFamily="2"/>
                        </a:rPr>
                        <a:t>Praca bardzo dobra merytorycznie. Poprawne treści. </a:t>
                      </a:r>
                    </a:p>
                  </a:txBody>
                  <a:tcPr/>
                </a:tc>
                <a:extLst>
                  <a:ext uri="{0D108BD9-81ED-4DB2-BD59-A6C34878D82A}">
                    <a16:rowId xmlns:a16="http://schemas.microsoft.com/office/drawing/2014/main" xmlns="" val="10004"/>
                  </a:ext>
                </a:extLst>
              </a:tr>
              <a:tr h="105494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l-PL" sz="1600" dirty="0"/>
                        <a:t>Zaangażowanie w pracę grupy,</a:t>
                      </a:r>
                      <a:r>
                        <a:rPr lang="pl-PL" sz="1600" baseline="0" dirty="0"/>
                        <a:t> </a:t>
                      </a:r>
                      <a:r>
                        <a:rPr lang="pl-PL" sz="1600" dirty="0"/>
                        <a:t>trafność uwag i wniosków.</a:t>
                      </a:r>
                    </a:p>
                  </a:txBody>
                  <a:tcPr/>
                </a:tc>
                <a:tc>
                  <a:txBody>
                    <a:bodyPr/>
                    <a:lstStyle/>
                    <a:p>
                      <a:r>
                        <a:rPr lang="pl-PL" sz="1600" dirty="0"/>
                        <a:t>Słabe</a:t>
                      </a:r>
                      <a:r>
                        <a:rPr lang="pl-PL" sz="1600" baseline="0" dirty="0"/>
                        <a:t> zaangażowanie, brak trafnych uwag i wniosków</a:t>
                      </a:r>
                      <a:endParaRPr lang="pl-PL" sz="1600" dirty="0"/>
                    </a:p>
                  </a:txBody>
                  <a:tcPr/>
                </a:tc>
                <a:tc>
                  <a:txBody>
                    <a:bodyPr/>
                    <a:lstStyle/>
                    <a:p>
                      <a:r>
                        <a:rPr lang="pl-PL" sz="1600" baseline="0" dirty="0"/>
                        <a:t>Duże zaangażowanie, kilka trafnych uwag i wniosków</a:t>
                      </a:r>
                      <a:endParaRPr lang="pl-PL" sz="1600" dirty="0"/>
                    </a:p>
                  </a:txBody>
                  <a:tcPr/>
                </a:tc>
                <a:tc>
                  <a:txBody>
                    <a:bodyPr/>
                    <a:lstStyle/>
                    <a:p>
                      <a:r>
                        <a:rPr lang="pl-PL" sz="1600" baseline="0" dirty="0"/>
                        <a:t>Bardzo duże zaangażowanie, trafne uwagi i wnioski</a:t>
                      </a:r>
                      <a:endParaRPr lang="pl-PL" sz="1600" dirty="0"/>
                    </a:p>
                  </a:txBody>
                  <a:tcPr/>
                </a:tc>
                <a:extLst>
                  <a:ext uri="{0D108BD9-81ED-4DB2-BD59-A6C34878D82A}">
                    <a16:rowId xmlns:a16="http://schemas.microsoft.com/office/drawing/2014/main" xmlns="" val="10005"/>
                  </a:ext>
                </a:extLst>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Ewaluacja</a:t>
            </a:r>
          </a:p>
        </p:txBody>
      </p:sp>
      <p:graphicFrame>
        <p:nvGraphicFramePr>
          <p:cNvPr id="4" name="Symbol zastępczy zawartości 3"/>
          <p:cNvGraphicFramePr>
            <a:graphicFrameLocks noGrp="1"/>
          </p:cNvGraphicFramePr>
          <p:nvPr>
            <p:ph idx="1"/>
          </p:nvPr>
        </p:nvGraphicFramePr>
        <p:xfrm>
          <a:off x="1187624" y="1600200"/>
          <a:ext cx="6120680" cy="2595880"/>
        </p:xfrm>
        <a:graphic>
          <a:graphicData uri="http://schemas.openxmlformats.org/drawingml/2006/table">
            <a:tbl>
              <a:tblPr firstRow="1" bandRow="1">
                <a:tableStyleId>{5C22544A-7EE6-4342-B048-85BDC9FD1C3A}</a:tableStyleId>
              </a:tblPr>
              <a:tblGrid>
                <a:gridCol w="3060340">
                  <a:extLst>
                    <a:ext uri="{9D8B030D-6E8A-4147-A177-3AD203B41FA5}">
                      <a16:colId xmlns:a16="http://schemas.microsoft.com/office/drawing/2014/main" xmlns="" val="20000"/>
                    </a:ext>
                  </a:extLst>
                </a:gridCol>
                <a:gridCol w="3060340">
                  <a:extLst>
                    <a:ext uri="{9D8B030D-6E8A-4147-A177-3AD203B41FA5}">
                      <a16:colId xmlns:a16="http://schemas.microsoft.com/office/drawing/2014/main" xmlns="" val="20001"/>
                    </a:ext>
                  </a:extLst>
                </a:gridCol>
              </a:tblGrid>
              <a:tr h="370840">
                <a:tc>
                  <a:txBody>
                    <a:bodyPr/>
                    <a:lstStyle/>
                    <a:p>
                      <a:pPr algn="ctr"/>
                      <a:r>
                        <a:rPr lang="pl-PL" dirty="0"/>
                        <a:t>PUNKTY</a:t>
                      </a:r>
                    </a:p>
                  </a:txBody>
                  <a:tcPr/>
                </a:tc>
                <a:tc>
                  <a:txBody>
                    <a:bodyPr/>
                    <a:lstStyle/>
                    <a:p>
                      <a:pPr algn="ctr"/>
                      <a:r>
                        <a:rPr lang="pl-PL" dirty="0"/>
                        <a:t>OCENA</a:t>
                      </a:r>
                    </a:p>
                  </a:txBody>
                  <a:tcPr/>
                </a:tc>
                <a:extLst>
                  <a:ext uri="{0D108BD9-81ED-4DB2-BD59-A6C34878D82A}">
                    <a16:rowId xmlns:a16="http://schemas.microsoft.com/office/drawing/2014/main" xmlns="" val="10000"/>
                  </a:ext>
                </a:extLst>
              </a:tr>
              <a:tr h="370840">
                <a:tc>
                  <a:txBody>
                    <a:bodyPr/>
                    <a:lstStyle/>
                    <a:p>
                      <a:pPr algn="ctr"/>
                      <a:r>
                        <a:rPr lang="pl-PL" dirty="0"/>
                        <a:t>&gt;10</a:t>
                      </a:r>
                    </a:p>
                  </a:txBody>
                  <a:tcPr/>
                </a:tc>
                <a:tc>
                  <a:txBody>
                    <a:bodyPr/>
                    <a:lstStyle/>
                    <a:p>
                      <a:pPr algn="ctr"/>
                      <a:r>
                        <a:rPr lang="pl-PL" dirty="0"/>
                        <a:t>niedostateczny</a:t>
                      </a:r>
                    </a:p>
                  </a:txBody>
                  <a:tcPr/>
                </a:tc>
                <a:extLst>
                  <a:ext uri="{0D108BD9-81ED-4DB2-BD59-A6C34878D82A}">
                    <a16:rowId xmlns:a16="http://schemas.microsoft.com/office/drawing/2014/main" xmlns="" val="10001"/>
                  </a:ext>
                </a:extLst>
              </a:tr>
              <a:tr h="370840">
                <a:tc>
                  <a:txBody>
                    <a:bodyPr/>
                    <a:lstStyle/>
                    <a:p>
                      <a:pPr algn="ctr"/>
                      <a:r>
                        <a:rPr lang="pl-PL" dirty="0"/>
                        <a:t>10 </a:t>
                      </a:r>
                    </a:p>
                  </a:txBody>
                  <a:tcPr/>
                </a:tc>
                <a:tc>
                  <a:txBody>
                    <a:bodyPr/>
                    <a:lstStyle/>
                    <a:p>
                      <a:pPr algn="ctr"/>
                      <a:r>
                        <a:rPr lang="pl-PL" dirty="0"/>
                        <a:t>dopuszczający</a:t>
                      </a:r>
                    </a:p>
                  </a:txBody>
                  <a:tcPr/>
                </a:tc>
                <a:extLst>
                  <a:ext uri="{0D108BD9-81ED-4DB2-BD59-A6C34878D82A}">
                    <a16:rowId xmlns:a16="http://schemas.microsoft.com/office/drawing/2014/main" xmlns="" val="10002"/>
                  </a:ext>
                </a:extLst>
              </a:tr>
              <a:tr h="370840">
                <a:tc>
                  <a:txBody>
                    <a:bodyPr/>
                    <a:lstStyle/>
                    <a:p>
                      <a:pPr algn="ctr"/>
                      <a:r>
                        <a:rPr lang="pl-PL" dirty="0"/>
                        <a:t>12- 16</a:t>
                      </a:r>
                    </a:p>
                  </a:txBody>
                  <a:tcPr/>
                </a:tc>
                <a:tc>
                  <a:txBody>
                    <a:bodyPr/>
                    <a:lstStyle/>
                    <a:p>
                      <a:pPr algn="ctr"/>
                      <a:r>
                        <a:rPr lang="pl-PL" dirty="0"/>
                        <a:t>dostateczny</a:t>
                      </a:r>
                    </a:p>
                  </a:txBody>
                  <a:tcPr/>
                </a:tc>
                <a:extLst>
                  <a:ext uri="{0D108BD9-81ED-4DB2-BD59-A6C34878D82A}">
                    <a16:rowId xmlns:a16="http://schemas.microsoft.com/office/drawing/2014/main" xmlns="" val="10003"/>
                  </a:ext>
                </a:extLst>
              </a:tr>
              <a:tr h="370840">
                <a:tc>
                  <a:txBody>
                    <a:bodyPr/>
                    <a:lstStyle/>
                    <a:p>
                      <a:pPr algn="ctr"/>
                      <a:r>
                        <a:rPr lang="pl-PL" dirty="0"/>
                        <a:t>18-22</a:t>
                      </a:r>
                    </a:p>
                  </a:txBody>
                  <a:tcPr/>
                </a:tc>
                <a:tc>
                  <a:txBody>
                    <a:bodyPr/>
                    <a:lstStyle/>
                    <a:p>
                      <a:pPr algn="ctr"/>
                      <a:r>
                        <a:rPr lang="pl-PL" dirty="0"/>
                        <a:t>dobry</a:t>
                      </a:r>
                    </a:p>
                  </a:txBody>
                  <a:tcPr/>
                </a:tc>
                <a:extLst>
                  <a:ext uri="{0D108BD9-81ED-4DB2-BD59-A6C34878D82A}">
                    <a16:rowId xmlns:a16="http://schemas.microsoft.com/office/drawing/2014/main" xmlns="" val="10004"/>
                  </a:ext>
                </a:extLst>
              </a:tr>
              <a:tr h="370840">
                <a:tc>
                  <a:txBody>
                    <a:bodyPr/>
                    <a:lstStyle/>
                    <a:p>
                      <a:pPr algn="ctr"/>
                      <a:r>
                        <a:rPr lang="pl-PL" dirty="0"/>
                        <a:t>24-28</a:t>
                      </a:r>
                    </a:p>
                  </a:txBody>
                  <a:tcPr/>
                </a:tc>
                <a:tc>
                  <a:txBody>
                    <a:bodyPr/>
                    <a:lstStyle/>
                    <a:p>
                      <a:pPr algn="ctr"/>
                      <a:r>
                        <a:rPr lang="pl-PL" dirty="0"/>
                        <a:t>bardzo dobry</a:t>
                      </a:r>
                    </a:p>
                  </a:txBody>
                  <a:tcPr/>
                </a:tc>
                <a:extLst>
                  <a:ext uri="{0D108BD9-81ED-4DB2-BD59-A6C34878D82A}">
                    <a16:rowId xmlns:a16="http://schemas.microsoft.com/office/drawing/2014/main" xmlns="" val="10005"/>
                  </a:ext>
                </a:extLst>
              </a:tr>
              <a:tr h="370840">
                <a:tc>
                  <a:txBody>
                    <a:bodyPr/>
                    <a:lstStyle/>
                    <a:p>
                      <a:pPr algn="ctr"/>
                      <a:r>
                        <a:rPr lang="pl-PL" dirty="0"/>
                        <a:t>30</a:t>
                      </a:r>
                    </a:p>
                  </a:txBody>
                  <a:tcPr/>
                </a:tc>
                <a:tc>
                  <a:txBody>
                    <a:bodyPr/>
                    <a:lstStyle/>
                    <a:p>
                      <a:pPr algn="ctr"/>
                      <a:r>
                        <a:rPr lang="pl-PL" dirty="0"/>
                        <a:t>celujący</a:t>
                      </a:r>
                    </a:p>
                  </a:txBody>
                  <a:tcPr/>
                </a:tc>
                <a:extLst>
                  <a:ext uri="{0D108BD9-81ED-4DB2-BD59-A6C34878D82A}">
                    <a16:rowId xmlns:a16="http://schemas.microsoft.com/office/drawing/2014/main" xmlns="" val="10006"/>
                  </a:ext>
                </a:extLst>
              </a:tr>
            </a:tbl>
          </a:graphicData>
        </a:graphic>
      </p:graphicFrame>
      <p:pic>
        <p:nvPicPr>
          <p:cNvPr id="3074" name="Picture 2" descr="OSIR Krosno Odrzańskie - Jesienne piłkarskie postępki"/>
          <p:cNvPicPr>
            <a:picLocks noChangeAspect="1" noChangeArrowheads="1"/>
          </p:cNvPicPr>
          <p:nvPr/>
        </p:nvPicPr>
        <p:blipFill>
          <a:blip r:embed="rId2" cstate="print"/>
          <a:srcRect/>
          <a:stretch>
            <a:fillRect/>
          </a:stretch>
        </p:blipFill>
        <p:spPr bwMode="auto">
          <a:xfrm>
            <a:off x="4139952" y="4293096"/>
            <a:ext cx="2848502" cy="2449711"/>
          </a:xfrm>
          <a:prstGeom prst="rect">
            <a:avLst/>
          </a:prstGeom>
          <a:solidFill>
            <a:srgbClr val="FFFFFF">
              <a:shade val="85000"/>
            </a:srgbClr>
          </a:solidFill>
          <a:ln w="101600" cap="sq">
            <a:solidFill>
              <a:srgbClr val="FDFDFD"/>
            </a:solidFill>
            <a:miter lim="800000"/>
          </a:ln>
          <a:effectLst>
            <a:outerShdw blurRad="57150" dist="37500" dir="7560000" sy="98000" kx="110000" ky="200000" algn="tl" rotWithShape="0">
              <a:srgbClr val="000000">
                <a:alpha val="20000"/>
              </a:srgbClr>
            </a:outerShdw>
          </a:effectLst>
          <a:scene3d>
            <a:camera prst="perspectiveRelaxed">
              <a:rot lat="18960000" lon="0" rev="0"/>
            </a:camera>
            <a:lightRig rig="twoPt" dir="t">
              <a:rot lat="0" lon="0" rev="7200000"/>
            </a:lightRig>
          </a:scene3d>
          <a:sp3d prstMaterial="matte">
            <a:bevelT w="22860" h="12700"/>
            <a:contourClr>
              <a:srgbClr val="FFFFFF"/>
            </a:contourClr>
          </a:sp3d>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Procedura oceny pracy nauczyciela od 1 września 2019 r. - Portal ..."/>
          <p:cNvPicPr>
            <a:picLocks noChangeAspect="1" noChangeArrowheads="1"/>
          </p:cNvPicPr>
          <p:nvPr/>
        </p:nvPicPr>
        <p:blipFill>
          <a:blip r:embed="rId2" cstate="print"/>
          <a:srcRect/>
          <a:stretch>
            <a:fillRect/>
          </a:stretch>
        </p:blipFill>
        <p:spPr bwMode="auto">
          <a:xfrm>
            <a:off x="390672" y="260648"/>
            <a:ext cx="2307558" cy="1539552"/>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2" name="Tytuł 1"/>
          <p:cNvSpPr>
            <a:spLocks noGrp="1"/>
          </p:cNvSpPr>
          <p:nvPr>
            <p:ph type="title"/>
          </p:nvPr>
        </p:nvSpPr>
        <p:spPr>
          <a:xfrm>
            <a:off x="2771800" y="274638"/>
            <a:ext cx="5915000" cy="1143000"/>
          </a:xfrm>
        </p:spPr>
        <p:txBody>
          <a:bodyPr>
            <a:normAutofit fontScale="90000"/>
          </a:bodyPr>
          <a:lstStyle/>
          <a:p>
            <a:r>
              <a:rPr lang="pl-PL" dirty="0"/>
              <a:t>KONKLUZJE I WNIOSKI</a:t>
            </a:r>
          </a:p>
        </p:txBody>
      </p:sp>
      <p:sp>
        <p:nvSpPr>
          <p:cNvPr id="3" name="Symbol zastępczy zawartości 2"/>
          <p:cNvSpPr>
            <a:spLocks noGrp="1"/>
          </p:cNvSpPr>
          <p:nvPr>
            <p:ph idx="1"/>
          </p:nvPr>
        </p:nvSpPr>
        <p:spPr>
          <a:xfrm>
            <a:off x="457200" y="1772816"/>
            <a:ext cx="8229600" cy="4680520"/>
          </a:xfrm>
        </p:spPr>
        <p:txBody>
          <a:bodyPr>
            <a:normAutofit fontScale="85000" lnSpcReduction="20000"/>
          </a:bodyPr>
          <a:lstStyle/>
          <a:p>
            <a:pPr marL="0" lvl="0" indent="0">
              <a:buNone/>
            </a:pPr>
            <a:r>
              <a:rPr lang="pl-PL" dirty="0"/>
              <a:t>Jakie korzyści osiągnęliście z realizacji tego projektu?</a:t>
            </a:r>
          </a:p>
          <a:p>
            <a:pPr lvl="0">
              <a:buAutoNum type="arabicPeriod"/>
            </a:pPr>
            <a:r>
              <a:rPr lang="pl-PL" dirty="0"/>
              <a:t>Mogliście w praktyce zastosować Waszą wiedzę i umiejętności analizy prawnej przepisów. </a:t>
            </a:r>
          </a:p>
          <a:p>
            <a:pPr lvl="0">
              <a:buAutoNum type="arabicPeriod"/>
            </a:pPr>
            <a:r>
              <a:rPr lang="pl-PL" dirty="0"/>
              <a:t>Mogliście w ciekawy sposób utrwalić Waszą wiedzę.</a:t>
            </a:r>
          </a:p>
          <a:p>
            <a:pPr lvl="0">
              <a:buAutoNum type="arabicPeriod"/>
            </a:pPr>
            <a:r>
              <a:rPr lang="pl-PL" dirty="0"/>
              <a:t>Nauczyliście się wykorzystywać Internet jako źródło informacji.</a:t>
            </a:r>
          </a:p>
          <a:p>
            <a:pPr lvl="0">
              <a:buAutoNum type="arabicPeriod"/>
            </a:pPr>
            <a:r>
              <a:rPr lang="pl-PL" dirty="0"/>
              <a:t>Nauczyliście się opracowywać informacje w różnych formach.</a:t>
            </a:r>
          </a:p>
          <a:p>
            <a:pPr lvl="0">
              <a:buAutoNum type="arabicPeriod"/>
            </a:pPr>
            <a:r>
              <a:rPr lang="pl-PL" dirty="0"/>
              <a:t>Uczyliście się trudnej sztuki współpracy w grupie.</a:t>
            </a:r>
          </a:p>
          <a:p>
            <a:pPr lvl="0">
              <a:buAutoNum type="arabicPeriod"/>
            </a:pPr>
            <a:r>
              <a:rPr lang="pl-PL" dirty="0"/>
              <a:t>Mogliście Waszą pracę zaprezentować na forum klasy i podzielić się swoją wiedzą i umiejętnościami.</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502920" y="530352"/>
            <a:ext cx="8183880" cy="4698848"/>
          </a:xfrm>
        </p:spPr>
        <p:txBody>
          <a:bodyPr>
            <a:normAutofit/>
          </a:bodyPr>
          <a:lstStyle/>
          <a:p>
            <a:pPr>
              <a:buNone/>
            </a:pPr>
            <a:r>
              <a:rPr lang="pl-PL" dirty="0"/>
              <a:t>Warto było……  prawda? </a:t>
            </a:r>
            <a:r>
              <a:rPr lang="pl-PL" dirty="0">
                <a:sym typeface="Wingdings" pitchFamily="2" charset="2"/>
              </a:rPr>
              <a:t></a:t>
            </a:r>
          </a:p>
          <a:p>
            <a:pPr>
              <a:buNone/>
            </a:pPr>
            <a:endParaRPr lang="pl-PL" dirty="0">
              <a:sym typeface="Wingdings" pitchFamily="2" charset="2"/>
            </a:endParaRPr>
          </a:p>
          <a:p>
            <a:pPr>
              <a:buNone/>
            </a:pPr>
            <a:endParaRPr lang="pl-PL" dirty="0">
              <a:sym typeface="Wingdings" pitchFamily="2" charset="2"/>
            </a:endParaRPr>
          </a:p>
          <a:p>
            <a:pPr>
              <a:buNone/>
            </a:pPr>
            <a:endParaRPr lang="pl-PL" dirty="0">
              <a:sym typeface="Wingdings" pitchFamily="2" charset="2"/>
            </a:endParaRPr>
          </a:p>
          <a:p>
            <a:pPr>
              <a:buNone/>
            </a:pPr>
            <a:endParaRPr lang="pl-PL" dirty="0">
              <a:sym typeface="Wingdings" pitchFamily="2" charset="2"/>
            </a:endParaRPr>
          </a:p>
          <a:p>
            <a:pPr>
              <a:buNone/>
            </a:pPr>
            <a:endParaRPr lang="pl-PL" dirty="0">
              <a:sym typeface="Wingdings" pitchFamily="2" charset="2"/>
            </a:endParaRPr>
          </a:p>
          <a:p>
            <a:pPr>
              <a:buNone/>
            </a:pPr>
            <a:endParaRPr lang="pl-PL" dirty="0">
              <a:sym typeface="Wingdings" pitchFamily="2" charset="2"/>
            </a:endParaRPr>
          </a:p>
          <a:p>
            <a:pPr>
              <a:buNone/>
            </a:pPr>
            <a:endParaRPr lang="pl-PL" dirty="0">
              <a:sym typeface="Wingdings" pitchFamily="2" charset="2"/>
            </a:endParaRPr>
          </a:p>
          <a:p>
            <a:pPr>
              <a:buNone/>
            </a:pPr>
            <a:r>
              <a:rPr lang="pl-PL" dirty="0">
                <a:sym typeface="Wingdings" pitchFamily="2" charset="2"/>
              </a:rPr>
              <a:t>Do zobaczenia w kolejnym projekcie…</a:t>
            </a:r>
            <a:endParaRPr lang="pl-PL" dirty="0"/>
          </a:p>
        </p:txBody>
      </p:sp>
      <p:pic>
        <p:nvPicPr>
          <p:cNvPr id="1026" name="Picture 2" descr="Ewaluacja zajęć i jej wykorzystanie do rozwoju – przykładowe karty ..."/>
          <p:cNvPicPr>
            <a:picLocks noChangeAspect="1" noChangeArrowheads="1"/>
          </p:cNvPicPr>
          <p:nvPr/>
        </p:nvPicPr>
        <p:blipFill>
          <a:blip r:embed="rId2" cstate="print"/>
          <a:srcRect/>
          <a:stretch>
            <a:fillRect/>
          </a:stretch>
        </p:blipFill>
        <p:spPr bwMode="auto">
          <a:xfrm>
            <a:off x="308138" y="1398308"/>
            <a:ext cx="8368319" cy="2318723"/>
          </a:xfrm>
          <a:prstGeom prst="rect">
            <a:avLst/>
          </a:prstGeom>
          <a:ln>
            <a:noFill/>
          </a:ln>
          <a:effectLst>
            <a:softEdge rad="112500"/>
          </a:effec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descr="Image result for kreslena sova"/>
          <p:cNvPicPr>
            <a:picLocks noChangeAspect="1" noChangeArrowheads="1"/>
          </p:cNvPicPr>
          <p:nvPr/>
        </p:nvPicPr>
        <p:blipFill>
          <a:blip r:embed="rId2" cstate="print"/>
          <a:srcRect/>
          <a:stretch>
            <a:fillRect/>
          </a:stretch>
        </p:blipFill>
        <p:spPr bwMode="auto">
          <a:xfrm>
            <a:off x="7452320" y="4077072"/>
            <a:ext cx="1296144" cy="1553597"/>
          </a:xfrm>
          <a:prstGeom prst="rect">
            <a:avLst/>
          </a:prstGeom>
          <a:ln>
            <a:noFill/>
          </a:ln>
          <a:effectLst>
            <a:softEdge rad="112500"/>
          </a:effectLst>
        </p:spPr>
      </p:pic>
      <p:sp>
        <p:nvSpPr>
          <p:cNvPr id="2" name="Tytuł 1"/>
          <p:cNvSpPr>
            <a:spLocks noGrp="1"/>
          </p:cNvSpPr>
          <p:nvPr>
            <p:ph type="title"/>
          </p:nvPr>
        </p:nvSpPr>
        <p:spPr/>
        <p:txBody>
          <a:bodyPr/>
          <a:lstStyle/>
          <a:p>
            <a:r>
              <a:rPr lang="pl-PL" b="1" dirty="0"/>
              <a:t>PORADNIK DLA NAUCZYCIELA</a:t>
            </a:r>
            <a:endParaRPr lang="pl-PL" dirty="0"/>
          </a:p>
        </p:txBody>
      </p:sp>
      <p:sp>
        <p:nvSpPr>
          <p:cNvPr id="3" name="Symbol zastępczy zawartości 2"/>
          <p:cNvSpPr>
            <a:spLocks noGrp="1"/>
          </p:cNvSpPr>
          <p:nvPr>
            <p:ph idx="1"/>
          </p:nvPr>
        </p:nvSpPr>
        <p:spPr/>
        <p:txBody>
          <a:bodyPr>
            <a:normAutofit fontScale="85000" lnSpcReduction="20000"/>
          </a:bodyPr>
          <a:lstStyle/>
          <a:p>
            <a:pPr lvl="0">
              <a:spcBef>
                <a:spcPts val="475"/>
              </a:spcBef>
              <a:spcAft>
                <a:spcPts val="600"/>
              </a:spcAft>
            </a:pPr>
            <a:r>
              <a:rPr lang="pl-PL" dirty="0">
                <a:latin typeface="Trebuchet MS" pitchFamily="34"/>
              </a:rPr>
              <a:t> Podział na grupy może być dokonany według różnych kryteriów, np. ze względu na możliwości poznawcze uczniów, ich umiejętności, zainteresowania, tak aby „równo” rozłożyć siły w poszczególnych grupach.</a:t>
            </a:r>
          </a:p>
          <a:p>
            <a:pPr lvl="0">
              <a:spcBef>
                <a:spcPts val="475"/>
              </a:spcBef>
              <a:spcAft>
                <a:spcPts val="600"/>
              </a:spcAft>
            </a:pPr>
            <a:r>
              <a:rPr lang="pl-PL" dirty="0">
                <a:latin typeface="Trebuchet MS" pitchFamily="34"/>
              </a:rPr>
              <a:t>Nauczyciel  powinien dokładnie przeanalizować treści wspólnie z uczniami, aż do momentu ich zrozumienia przez uczniów. Powinien jednak bardziej służyć im pomocą, radą, wyjaśnieniami, a nie gotowymi rozwiązaniami. Taka metoda będzie dobrą formą wdrażania samodzielności.</a:t>
            </a:r>
          </a:p>
          <a:p>
            <a:pPr>
              <a:spcBef>
                <a:spcPts val="475"/>
              </a:spcBef>
              <a:spcAft>
                <a:spcPts val="600"/>
              </a:spcAft>
            </a:pPr>
            <a:r>
              <a:rPr lang="pl-PL" dirty="0">
                <a:latin typeface="Trebuchet MS" pitchFamily="34"/>
              </a:rPr>
              <a:t>Czas na realizację projektu powinien być dostosowany do możliwości uczniów. Nie jest z góry narzucony.</a:t>
            </a:r>
          </a:p>
          <a:p>
            <a:endParaRPr lang="pl-PL"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452705F4-204D-45FE-8D79-0DDD1B269F3D}"/>
              </a:ext>
            </a:extLst>
          </p:cNvPr>
          <p:cNvSpPr>
            <a:spLocks noGrp="1"/>
          </p:cNvSpPr>
          <p:nvPr>
            <p:ph type="title"/>
          </p:nvPr>
        </p:nvSpPr>
        <p:spPr>
          <a:xfrm>
            <a:off x="480060" y="3861048"/>
            <a:ext cx="8183880" cy="1051560"/>
          </a:xfrm>
        </p:spPr>
        <p:txBody>
          <a:bodyPr>
            <a:normAutofit fontScale="90000"/>
          </a:bodyPr>
          <a:lstStyle/>
          <a:p>
            <a:r>
              <a:rPr lang="pl-PL" dirty="0"/>
              <a:t>Projekt „</a:t>
            </a:r>
            <a:r>
              <a:rPr lang="pl-PL" b="0" i="0" dirty="0">
                <a:effectLst/>
              </a:rPr>
              <a:t>Innowacyjne narzędzia w edukacji zawodowej dla niesłyszących</a:t>
            </a:r>
            <a:r>
              <a:rPr lang="pl-PL" dirty="0"/>
              <a:t>” korzysta z dofinansowania otrzymanego od Islandii, Liechtensteinu i Norwegii w ramach funduszy EOG. </a:t>
            </a:r>
            <a:br>
              <a:rPr lang="pl-PL" dirty="0"/>
            </a:br>
            <a:r>
              <a:rPr lang="pl-PL" dirty="0"/>
              <a:t/>
            </a:r>
            <a:br>
              <a:rPr lang="pl-PL" dirty="0"/>
            </a:br>
            <a:endParaRPr lang="pl-PL" dirty="0"/>
          </a:p>
        </p:txBody>
      </p:sp>
    </p:spTree>
    <p:extLst>
      <p:ext uri="{BB962C8B-B14F-4D97-AF65-F5344CB8AC3E}">
        <p14:creationId xmlns:p14="http://schemas.microsoft.com/office/powerpoint/2010/main" xmlns="" val="26190630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4546848" cy="1143000"/>
          </a:xfrm>
        </p:spPr>
        <p:txBody>
          <a:bodyPr>
            <a:normAutofit fontScale="90000"/>
          </a:bodyPr>
          <a:lstStyle/>
          <a:p>
            <a:r>
              <a:rPr lang="pl-PL" dirty="0"/>
              <a:t>WPROWADZENIE</a:t>
            </a:r>
          </a:p>
        </p:txBody>
      </p:sp>
      <p:sp>
        <p:nvSpPr>
          <p:cNvPr id="3" name="Symbol zastępczy zawartości 2"/>
          <p:cNvSpPr>
            <a:spLocks noGrp="1"/>
          </p:cNvSpPr>
          <p:nvPr>
            <p:ph idx="1"/>
          </p:nvPr>
        </p:nvSpPr>
        <p:spPr>
          <a:xfrm>
            <a:off x="502920" y="1556792"/>
            <a:ext cx="8183880" cy="4392488"/>
          </a:xfrm>
        </p:spPr>
        <p:txBody>
          <a:bodyPr>
            <a:normAutofit lnSpcReduction="10000"/>
          </a:bodyPr>
          <a:lstStyle/>
          <a:p>
            <a:pPr>
              <a:buNone/>
            </a:pPr>
            <a:r>
              <a:rPr lang="pl-PL" dirty="0"/>
              <a:t>Witajcie </a:t>
            </a:r>
            <a:r>
              <a:rPr lang="pl-PL" dirty="0">
                <a:sym typeface="Wingdings" pitchFamily="2" charset="2"/>
              </a:rPr>
              <a:t> </a:t>
            </a:r>
          </a:p>
          <a:p>
            <a:pPr algn="just">
              <a:buNone/>
            </a:pPr>
            <a:r>
              <a:rPr lang="pl-PL" dirty="0">
                <a:sym typeface="Wingdings" pitchFamily="2" charset="2"/>
              </a:rPr>
              <a:t>Na pewno każdego dnia spotykacie na swojej drodze różnych ludzi, przytrafia się Wam wiele ciekawych, miłych lub mniej miłych przygód. </a:t>
            </a:r>
          </a:p>
          <a:p>
            <a:pPr algn="just">
              <a:buNone/>
            </a:pPr>
            <a:r>
              <a:rPr lang="pl-PL" dirty="0">
                <a:sym typeface="Wingdings" pitchFamily="2" charset="2"/>
              </a:rPr>
              <a:t>A ze wszystkimi sytuacjami trzeba sobie poradzić, najlepiej w zgodzie z prawem. </a:t>
            </a:r>
          </a:p>
          <a:p>
            <a:pPr algn="just">
              <a:buNone/>
            </a:pPr>
            <a:r>
              <a:rPr lang="pl-PL" dirty="0">
                <a:sym typeface="Wingdings" pitchFamily="2" charset="2"/>
              </a:rPr>
              <a:t>Warto więc dowiedzieć się jak rozwiązywać niektóre codzienne problemy i nietypowe sytuacje. </a:t>
            </a:r>
            <a:endParaRPr lang="pl-PL" dirty="0"/>
          </a:p>
        </p:txBody>
      </p:sp>
      <p:pic>
        <p:nvPicPr>
          <p:cNvPr id="27650" name="Picture 2" descr="Prawo Pracy - SSW Pragmatic Solutions"/>
          <p:cNvPicPr>
            <a:picLocks noChangeAspect="1" noChangeArrowheads="1"/>
          </p:cNvPicPr>
          <p:nvPr/>
        </p:nvPicPr>
        <p:blipFill>
          <a:blip r:embed="rId2" cstate="print"/>
          <a:srcRect/>
          <a:stretch>
            <a:fillRect/>
          </a:stretch>
        </p:blipFill>
        <p:spPr bwMode="auto">
          <a:xfrm>
            <a:off x="6084168" y="332656"/>
            <a:ext cx="1944216" cy="1944216"/>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WPROWADZENIE</a:t>
            </a:r>
          </a:p>
        </p:txBody>
      </p:sp>
      <p:sp>
        <p:nvSpPr>
          <p:cNvPr id="3" name="Symbol zastępczy zawartości 2"/>
          <p:cNvSpPr>
            <a:spLocks noGrp="1"/>
          </p:cNvSpPr>
          <p:nvPr>
            <p:ph idx="1"/>
          </p:nvPr>
        </p:nvSpPr>
        <p:spPr/>
        <p:txBody>
          <a:bodyPr>
            <a:normAutofit lnSpcReduction="10000"/>
          </a:bodyPr>
          <a:lstStyle/>
          <a:p>
            <a:pPr algn="just">
              <a:buNone/>
            </a:pPr>
            <a:r>
              <a:rPr lang="pl-PL" dirty="0"/>
              <a:t>Specjalnie dla Was przygotowałam zadanie, które pomoże Wam spojrzeć „inaczej”, bo z prawnego punktu widzenia na niektóre losowe sytuacje, jakie mogą się przydarzyć każdemu z Was. </a:t>
            </a:r>
          </a:p>
          <a:p>
            <a:pPr algn="just">
              <a:buNone/>
            </a:pPr>
            <a:r>
              <a:rPr lang="pl-PL" dirty="0"/>
              <a:t>Zapoznajcie się z panem Marianem Pechowym i jego „ciekawym” dniem z pamiętnika.</a:t>
            </a:r>
          </a:p>
          <a:p>
            <a:pPr>
              <a:buNone/>
            </a:pPr>
            <a:endParaRPr lang="pl-PL" dirty="0"/>
          </a:p>
          <a:p>
            <a:pPr>
              <a:buNone/>
            </a:pPr>
            <a:r>
              <a:rPr lang="pl-PL" dirty="0"/>
              <a:t>Zaczynamy!</a:t>
            </a:r>
          </a:p>
        </p:txBody>
      </p:sp>
      <p:pic>
        <p:nvPicPr>
          <p:cNvPr id="26626" name="Picture 2" descr="Ludzie, plan, czyn, biały, czek, 3d. Cykl, ludzie, wizerunek ..."/>
          <p:cNvPicPr>
            <a:picLocks noChangeAspect="1" noChangeArrowheads="1"/>
          </p:cNvPicPr>
          <p:nvPr/>
        </p:nvPicPr>
        <p:blipFill>
          <a:blip r:embed="rId2" cstate="print"/>
          <a:srcRect b="12001"/>
          <a:stretch>
            <a:fillRect/>
          </a:stretch>
        </p:blipFill>
        <p:spPr bwMode="auto">
          <a:xfrm>
            <a:off x="5652120" y="4221088"/>
            <a:ext cx="2857500" cy="158417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WPROWADZENIE</a:t>
            </a:r>
          </a:p>
        </p:txBody>
      </p:sp>
      <p:sp>
        <p:nvSpPr>
          <p:cNvPr id="3" name="Symbol zastępczy zawartości 2"/>
          <p:cNvSpPr>
            <a:spLocks noGrp="1"/>
          </p:cNvSpPr>
          <p:nvPr>
            <p:ph idx="1"/>
          </p:nvPr>
        </p:nvSpPr>
        <p:spPr>
          <a:xfrm>
            <a:off x="457200" y="476672"/>
            <a:ext cx="8229600" cy="4968552"/>
          </a:xfrm>
        </p:spPr>
        <p:txBody>
          <a:bodyPr>
            <a:normAutofit fontScale="92500" lnSpcReduction="20000"/>
          </a:bodyPr>
          <a:lstStyle/>
          <a:p>
            <a:pPr algn="just">
              <a:buNone/>
            </a:pPr>
            <a:r>
              <a:rPr lang="pl-PL" dirty="0"/>
              <a:t>Pan Marian Pechowy jest obywatelem Polski, mieszka i pracuje w Krakowie. Ma 36 lat, jest kawalerem. Niedawno podjął dojrzałą decyzję dotyczącą uzyskania uprawnień kierowcy, chciałby zapisać się na kurs, ale nie bardzo wie od czego zacząć… Postanowił więc najpierw kupić laptop, żeby spokojnie wszystko sprawdzić w Internecie. Znalazł wspaniały okaz po dobrej cenie u pani Zofii w sąsiednim bloku na osiedlu. Podpisali już nawet umowę, zgodnie z którą pan Marian tydzień temu zapłacił zadatek w wysokości 500 zł, resztę miał dopłacić właśnie dziś i w końcu odebrać laptop… </a:t>
            </a:r>
          </a:p>
        </p:txBody>
      </p:sp>
      <p:pic>
        <p:nvPicPr>
          <p:cNvPr id="24578" name="Picture 2" descr="Toddler Art Laptop Computer Kid Prawny Clip Art – Prawny Clipart ..."/>
          <p:cNvPicPr>
            <a:picLocks noChangeAspect="1" noChangeArrowheads="1"/>
          </p:cNvPicPr>
          <p:nvPr/>
        </p:nvPicPr>
        <p:blipFill>
          <a:blip r:embed="rId2" cstate="print"/>
          <a:srcRect/>
          <a:stretch>
            <a:fillRect/>
          </a:stretch>
        </p:blipFill>
        <p:spPr bwMode="auto">
          <a:xfrm>
            <a:off x="6516216" y="4797152"/>
            <a:ext cx="2016224" cy="1646058"/>
          </a:xfrm>
          <a:prstGeom prst="rect">
            <a:avLst/>
          </a:prstGeom>
          <a:ln>
            <a:noFill/>
          </a:ln>
          <a:effectLst>
            <a:softEdge rad="112500"/>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WPROWADZENIE</a:t>
            </a:r>
          </a:p>
        </p:txBody>
      </p:sp>
      <p:sp>
        <p:nvSpPr>
          <p:cNvPr id="3" name="Symbol zastępczy zawartości 2"/>
          <p:cNvSpPr>
            <a:spLocks noGrp="1"/>
          </p:cNvSpPr>
          <p:nvPr>
            <p:ph idx="1"/>
          </p:nvPr>
        </p:nvSpPr>
        <p:spPr/>
        <p:txBody>
          <a:bodyPr/>
          <a:lstStyle/>
          <a:p>
            <a:pPr algn="just">
              <a:buNone/>
            </a:pPr>
            <a:r>
              <a:rPr lang="pl-PL" dirty="0"/>
              <a:t>…Nieszczęśliwie dwa dni temu zaginął panu Marianowi jego wierny przyjaciel – pies rasy labrador o imieniu Boston. </a:t>
            </a:r>
          </a:p>
          <a:p>
            <a:pPr algn="just">
              <a:buNone/>
            </a:pPr>
            <a:r>
              <a:rPr lang="pl-PL" dirty="0"/>
              <a:t>Pan Marian, w drodze do pani Zofii chce rozwiesić jak najwięcej ogłoszeń, w których obiecuje znalazcy swojego pupila nagrodę w wysokości 300 zł. </a:t>
            </a:r>
          </a:p>
          <a:p>
            <a:pPr algn="just">
              <a:buNone/>
            </a:pPr>
            <a:r>
              <a:rPr lang="pl-PL" dirty="0"/>
              <a:t>Wyszedł więc z domu…</a:t>
            </a:r>
          </a:p>
          <a:p>
            <a:pPr>
              <a:buNone/>
            </a:pPr>
            <a:endParaRPr lang="pl-PL" dirty="0"/>
          </a:p>
        </p:txBody>
      </p:sp>
      <p:pic>
        <p:nvPicPr>
          <p:cNvPr id="19458" name="Picture 2" descr="Lost Dog Clipart"/>
          <p:cNvPicPr>
            <a:picLocks noChangeAspect="1" noChangeArrowheads="1"/>
          </p:cNvPicPr>
          <p:nvPr/>
        </p:nvPicPr>
        <p:blipFill>
          <a:blip r:embed="rId2" cstate="print"/>
          <a:srcRect/>
          <a:stretch>
            <a:fillRect/>
          </a:stretch>
        </p:blipFill>
        <p:spPr bwMode="auto">
          <a:xfrm>
            <a:off x="5652120" y="3645024"/>
            <a:ext cx="2952328" cy="2214246"/>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WPROWADZENIE</a:t>
            </a:r>
          </a:p>
        </p:txBody>
      </p:sp>
      <p:sp>
        <p:nvSpPr>
          <p:cNvPr id="3" name="Symbol zastępczy zawartości 2"/>
          <p:cNvSpPr>
            <a:spLocks noGrp="1"/>
          </p:cNvSpPr>
          <p:nvPr>
            <p:ph idx="1"/>
          </p:nvPr>
        </p:nvSpPr>
        <p:spPr>
          <a:xfrm>
            <a:off x="457200" y="476672"/>
            <a:ext cx="8229600" cy="4968552"/>
          </a:xfrm>
        </p:spPr>
        <p:txBody>
          <a:bodyPr>
            <a:normAutofit fontScale="85000" lnSpcReduction="20000"/>
          </a:bodyPr>
          <a:lstStyle/>
          <a:p>
            <a:pPr algn="just">
              <a:buNone/>
            </a:pPr>
            <a:r>
              <a:rPr lang="pl-PL" dirty="0"/>
              <a:t>… i skierował się do pierwszej napotkanej tablicy ogłoszeń stojącej obok remontowanego obecnie budynku przedszkola. Podczas gdy przyklejał swoje ogłoszenie, z okna pierwszego piętra budynku spadło mu prosto na głowę wiaderko z niebieską farbą. Na szczęście panu Marianowi nic się nie stało, wiaderko było plastikowe, a farby już niewiele – lecz na tyle dużo, aby nieodwracalnie poplamić nową koszulę i ulubione spodnie </a:t>
            </a:r>
            <a:r>
              <a:rPr lang="pl-PL" dirty="0">
                <a:sym typeface="Wingdings" pitchFamily="2" charset="2"/>
              </a:rPr>
              <a:t></a:t>
            </a:r>
            <a:r>
              <a:rPr lang="pl-PL" dirty="0"/>
              <a:t> </a:t>
            </a:r>
          </a:p>
          <a:p>
            <a:pPr algn="just">
              <a:buNone/>
            </a:pPr>
            <a:r>
              <a:rPr lang="pl-PL" dirty="0"/>
              <a:t>Okazało się, że pracownik Firmy Budowlanej wykonującej remont przedszkola, postawił wiaderko na parapecie, a podmuch wiatru zrzucił je przez okno.</a:t>
            </a:r>
          </a:p>
          <a:p>
            <a:pPr algn="just">
              <a:buNone/>
            </a:pPr>
            <a:r>
              <a:rPr lang="pl-PL" dirty="0"/>
              <a:t>Ale to nie koniec przygód pana Mariana…  </a:t>
            </a:r>
          </a:p>
          <a:p>
            <a:pPr algn="just">
              <a:buNone/>
            </a:pPr>
            <a:r>
              <a:rPr lang="pl-PL" dirty="0"/>
              <a:t>…</a:t>
            </a:r>
          </a:p>
        </p:txBody>
      </p:sp>
      <p:pic>
        <p:nvPicPr>
          <p:cNvPr id="22530" name="Picture 2" descr="Szczotka, malarz. Uśmiechanie się, malarz, szczotka, ilustracja."/>
          <p:cNvPicPr>
            <a:picLocks noChangeAspect="1" noChangeArrowheads="1"/>
          </p:cNvPicPr>
          <p:nvPr/>
        </p:nvPicPr>
        <p:blipFill>
          <a:blip r:embed="rId2" cstate="print"/>
          <a:srcRect b="5099"/>
          <a:stretch>
            <a:fillRect/>
          </a:stretch>
        </p:blipFill>
        <p:spPr bwMode="auto">
          <a:xfrm>
            <a:off x="7092280" y="4509120"/>
            <a:ext cx="1718783" cy="2060848"/>
          </a:xfrm>
          <a:prstGeom prst="rect">
            <a:avLst/>
          </a:prstGeom>
          <a:solidFill>
            <a:srgbClr val="FFFFFF">
              <a:shade val="85000"/>
            </a:srgbClr>
          </a:solidFill>
          <a:ln w="190500" cap="rnd">
            <a:solidFill>
              <a:srgbClr val="FFFFFF"/>
            </a:solidFill>
          </a:ln>
          <a:effectLst>
            <a:outerShdw blurRad="36195" dist="12700" dir="11400000" algn="tl" rotWithShape="0">
              <a:srgbClr val="000000">
                <a:alpha val="33000"/>
              </a:srgbClr>
            </a:outerShdw>
          </a:effectLst>
          <a:scene3d>
            <a:camera prst="perspectiveContrastingLeftFacing">
              <a:rot lat="540000" lon="2100000" rev="0"/>
            </a:camera>
            <a:lightRig rig="soft" dir="t"/>
          </a:scene3d>
          <a:sp3d contourW="12700" prstMaterial="matte">
            <a:bevelT w="63500" h="50800"/>
            <a:contourClr>
              <a:srgbClr val="C0C0C0"/>
            </a:contourClr>
          </a:sp3d>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WPROWADZENIE</a:t>
            </a:r>
          </a:p>
        </p:txBody>
      </p:sp>
      <p:sp>
        <p:nvSpPr>
          <p:cNvPr id="3" name="Symbol zastępczy zawartości 2"/>
          <p:cNvSpPr>
            <a:spLocks noGrp="1"/>
          </p:cNvSpPr>
          <p:nvPr>
            <p:ph idx="1"/>
          </p:nvPr>
        </p:nvSpPr>
        <p:spPr/>
        <p:txBody>
          <a:bodyPr>
            <a:normAutofit lnSpcReduction="10000"/>
          </a:bodyPr>
          <a:lstStyle/>
          <a:p>
            <a:pPr algn="just">
              <a:buNone/>
            </a:pPr>
            <a:r>
              <a:rPr lang="pl-PL" dirty="0"/>
              <a:t>Wrócił do domu, żeby się przebrać i pospiesznie skierował się już prosto do mieszkania pani Zofii. Kiedy jednak dotarł na miejsce okazało się, że pani Zofia bez uprzedzenia sprzedała już laptop innej osobie, która zaproponowała wyższą cenę…</a:t>
            </a:r>
          </a:p>
          <a:p>
            <a:pPr>
              <a:buNone/>
            </a:pPr>
            <a:endParaRPr lang="pl-PL" dirty="0"/>
          </a:p>
          <a:p>
            <a:pPr>
              <a:buNone/>
            </a:pPr>
            <a:r>
              <a:rPr lang="pl-PL" dirty="0"/>
              <a:t>Pechowy dzień pana Mariana, prawda? </a:t>
            </a:r>
          </a:p>
          <a:p>
            <a:pPr>
              <a:buNone/>
            </a:pPr>
            <a:r>
              <a:rPr lang="pl-PL" dirty="0"/>
              <a:t>Trzeba mu pomóc…</a:t>
            </a:r>
          </a:p>
          <a:p>
            <a:pPr>
              <a:buNone/>
            </a:pPr>
            <a:endParaRPr lang="pl-PL" dirty="0"/>
          </a:p>
        </p:txBody>
      </p:sp>
      <p:pic>
        <p:nvPicPr>
          <p:cNvPr id="18434" name="Picture 2" descr="Zastępca Naczelnika Wydziału Finansów KWP w Łodzi jednoosobową ..."/>
          <p:cNvPicPr>
            <a:picLocks noChangeAspect="1" noChangeArrowheads="1"/>
          </p:cNvPicPr>
          <p:nvPr/>
        </p:nvPicPr>
        <p:blipFill>
          <a:blip r:embed="rId2" cstate="print"/>
          <a:srcRect/>
          <a:stretch>
            <a:fillRect/>
          </a:stretch>
        </p:blipFill>
        <p:spPr bwMode="auto">
          <a:xfrm>
            <a:off x="5436096" y="4149080"/>
            <a:ext cx="2880320" cy="168084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ZADANIE </a:t>
            </a:r>
          </a:p>
        </p:txBody>
      </p:sp>
      <p:sp>
        <p:nvSpPr>
          <p:cNvPr id="4" name="Symbol zastępczy zawartości 3"/>
          <p:cNvSpPr>
            <a:spLocks noGrp="1"/>
          </p:cNvSpPr>
          <p:nvPr>
            <p:ph idx="1"/>
          </p:nvPr>
        </p:nvSpPr>
        <p:spPr/>
        <p:txBody>
          <a:bodyPr>
            <a:normAutofit fontScale="92500" lnSpcReduction="10000"/>
          </a:bodyPr>
          <a:lstStyle/>
          <a:p>
            <a:pPr algn="just"/>
            <a:r>
              <a:rPr lang="pl-PL" dirty="0"/>
              <a:t>Waszym zadaniem będzie przygotowanie rozwiązań prawnych na każde dzisiejsze zdarzenie pana Mariana.</a:t>
            </a:r>
          </a:p>
          <a:p>
            <a:pPr algn="just"/>
            <a:r>
              <a:rPr lang="pl-PL" dirty="0"/>
              <a:t>Każde zdarzenie należy przeanalizować w zgodności z właściwie dobranym do sytuacji przepisem prawnym.</a:t>
            </a:r>
          </a:p>
          <a:p>
            <a:pPr algn="just"/>
            <a:r>
              <a:rPr lang="pl-PL" dirty="0"/>
              <a:t>Przepisy prawne odszukajcie we wskazanych przeze mnie źródłach internetowych.</a:t>
            </a:r>
          </a:p>
          <a:p>
            <a:pPr algn="just"/>
            <a:r>
              <a:rPr lang="pl-PL" dirty="0"/>
              <a:t>Zadanie wykonajcie w trzyosobowych grupach.</a:t>
            </a:r>
          </a:p>
          <a:p>
            <a:pPr marL="514350" indent="-514350" algn="just">
              <a:buAutoNum type="arabicPeriod"/>
            </a:pPr>
            <a:endParaRPr lang="pl-PL" dirty="0"/>
          </a:p>
        </p:txBody>
      </p:sp>
      <p:pic>
        <p:nvPicPr>
          <p:cNvPr id="25602" name="Picture 2" descr="Il Rebirthing - Sei sicuro di saper respirare?"/>
          <p:cNvPicPr>
            <a:picLocks noChangeAspect="1" noChangeArrowheads="1"/>
          </p:cNvPicPr>
          <p:nvPr/>
        </p:nvPicPr>
        <p:blipFill>
          <a:blip r:embed="rId2" cstate="print"/>
          <a:srcRect/>
          <a:stretch>
            <a:fillRect/>
          </a:stretch>
        </p:blipFill>
        <p:spPr bwMode="auto">
          <a:xfrm>
            <a:off x="5796136" y="4077072"/>
            <a:ext cx="2571750" cy="17145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PROCES</a:t>
            </a:r>
          </a:p>
        </p:txBody>
      </p:sp>
      <p:sp>
        <p:nvSpPr>
          <p:cNvPr id="3" name="Symbol zastępczy zawartości 2"/>
          <p:cNvSpPr>
            <a:spLocks noGrp="1"/>
          </p:cNvSpPr>
          <p:nvPr>
            <p:ph idx="1"/>
          </p:nvPr>
        </p:nvSpPr>
        <p:spPr>
          <a:xfrm>
            <a:off x="457200" y="476672"/>
            <a:ext cx="8229600" cy="5472608"/>
          </a:xfrm>
        </p:spPr>
        <p:txBody>
          <a:bodyPr>
            <a:normAutofit fontScale="85000" lnSpcReduction="20000"/>
          </a:bodyPr>
          <a:lstStyle/>
          <a:p>
            <a:pPr marL="514350" indent="-514350" algn="just">
              <a:buNone/>
            </a:pPr>
            <a:r>
              <a:rPr lang="pl-PL" dirty="0"/>
              <a:t>Aby właściwie rozpocząć wykonanie zadania, należy sprecyzować pytania, na które musicie odpowiedzieć chcąc pomóc panu Marianowi:</a:t>
            </a:r>
          </a:p>
          <a:p>
            <a:pPr marL="514350" indent="-514350" algn="just">
              <a:buAutoNum type="arabicPeriod"/>
            </a:pPr>
            <a:r>
              <a:rPr lang="pl-PL" dirty="0"/>
              <a:t>Co powinien zrobić pan Marian, aby uzyskać prawo jazdy? Do jakich instytucji powinien się udać?</a:t>
            </a:r>
          </a:p>
          <a:p>
            <a:pPr marL="514350" indent="-514350" algn="just">
              <a:buAutoNum type="arabicPeriod"/>
            </a:pPr>
            <a:r>
              <a:rPr lang="pl-PL" dirty="0"/>
              <a:t>Jakiego rodzaju zobowiązanie nakłada na siebie pan Marian rozwieszając ogłoszenie dotyczące zagubionego psa? Jak jest ono określone w prawie?</a:t>
            </a:r>
          </a:p>
          <a:p>
            <a:pPr marL="514350" indent="-514350" algn="just">
              <a:buAutoNum type="arabicPeriod"/>
            </a:pPr>
            <a:r>
              <a:rPr lang="pl-PL" dirty="0"/>
              <a:t>Kto poniesie odpowiedzialność za zniszczone ubranie pana Mariana i jakiego rodzaju jest to odpowiedzialność?</a:t>
            </a:r>
          </a:p>
          <a:p>
            <a:pPr marL="514350" indent="-514350" algn="just">
              <a:buAutoNum type="arabicPeriod"/>
            </a:pPr>
            <a:r>
              <a:rPr lang="pl-PL" dirty="0"/>
              <a:t>Jak należy zgodnie z przepisami prawa rozwiązać sytuację sprzedaży laptopa i przekazanego  zadatku?</a:t>
            </a:r>
          </a:p>
          <a:p>
            <a:pPr>
              <a:buNone/>
            </a:pPr>
            <a:endParaRPr lang="pl-PL" dirty="0"/>
          </a:p>
        </p:txBody>
      </p:sp>
      <p:pic>
        <p:nvPicPr>
          <p:cNvPr id="4" name="Picture 2" descr="Prawo pracy - Kvadro Sp. J."/>
          <p:cNvPicPr>
            <a:picLocks noChangeAspect="1" noChangeArrowheads="1"/>
          </p:cNvPicPr>
          <p:nvPr/>
        </p:nvPicPr>
        <p:blipFill>
          <a:blip r:embed="rId2" cstate="print"/>
          <a:srcRect/>
          <a:stretch>
            <a:fillRect/>
          </a:stretch>
        </p:blipFill>
        <p:spPr bwMode="auto">
          <a:xfrm>
            <a:off x="5292080" y="5013176"/>
            <a:ext cx="2520280" cy="1544839"/>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kt">
  <a:themeElements>
    <a:clrScheme name="Aspek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k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k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707</TotalTime>
  <Words>1040</Words>
  <Application>Microsoft Office PowerPoint</Application>
  <PresentationFormat>Pokaz na ekranie (4:3)</PresentationFormat>
  <Paragraphs>115</Paragraphs>
  <Slides>17</Slides>
  <Notes>0</Notes>
  <HiddenSlides>0</HiddenSlides>
  <MMClips>0</MMClips>
  <ScaleCrop>false</ScaleCrop>
  <HeadingPairs>
    <vt:vector size="4" baseType="variant">
      <vt:variant>
        <vt:lpstr>Motyw</vt:lpstr>
      </vt:variant>
      <vt:variant>
        <vt:i4>1</vt:i4>
      </vt:variant>
      <vt:variant>
        <vt:lpstr>Tytuły slajdów</vt:lpstr>
      </vt:variant>
      <vt:variant>
        <vt:i4>17</vt:i4>
      </vt:variant>
    </vt:vector>
  </HeadingPairs>
  <TitlesOfParts>
    <vt:vector size="18" baseType="lpstr">
      <vt:lpstr>Aspekt</vt:lpstr>
      <vt:lpstr>ANALIZA PRAWNA PRZYPADKU – „Dzień pana Mariana”</vt:lpstr>
      <vt:lpstr>WPROWADZENIE</vt:lpstr>
      <vt:lpstr>WPROWADZENIE</vt:lpstr>
      <vt:lpstr>WPROWADZENIE</vt:lpstr>
      <vt:lpstr>WPROWADZENIE</vt:lpstr>
      <vt:lpstr>WPROWADZENIE</vt:lpstr>
      <vt:lpstr>WPROWADZENIE</vt:lpstr>
      <vt:lpstr>ZADANIE </vt:lpstr>
      <vt:lpstr>PROCES</vt:lpstr>
      <vt:lpstr>PROCES</vt:lpstr>
      <vt:lpstr>ŹRÓDŁA </vt:lpstr>
      <vt:lpstr>Ewaluacja</vt:lpstr>
      <vt:lpstr>Ewaluacja</vt:lpstr>
      <vt:lpstr>KONKLUZJE I WNIOSKI</vt:lpstr>
      <vt:lpstr>Slajd 15</vt:lpstr>
      <vt:lpstr>PORADNIK DLA NAUCZYCIELA</vt:lpstr>
      <vt:lpstr>Projekt „Innowacyjne narzędzia w edukacji zawodowej dla niesłyszących” korzysta z dofinansowania otrzymanego od Islandii, Liechtensteinu i Norwegii w ramach funduszy EOG.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PRAWNA ANALIZA PRZYPADKU</dc:title>
  <dc:creator>HP</dc:creator>
  <cp:lastModifiedBy>Konrad1</cp:lastModifiedBy>
  <cp:revision>25</cp:revision>
  <dcterms:created xsi:type="dcterms:W3CDTF">2020-07-26T09:55:52Z</dcterms:created>
  <dcterms:modified xsi:type="dcterms:W3CDTF">2021-08-26T12:24:32Z</dcterms:modified>
</cp:coreProperties>
</file>